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310" r:id="rId4"/>
    <p:sldId id="320" r:id="rId5"/>
    <p:sldId id="321" r:id="rId6"/>
    <p:sldId id="322" r:id="rId7"/>
    <p:sldId id="323" r:id="rId8"/>
    <p:sldId id="324" r:id="rId9"/>
    <p:sldId id="311" r:id="rId10"/>
    <p:sldId id="325" r:id="rId11"/>
    <p:sldId id="326" r:id="rId12"/>
    <p:sldId id="313" r:id="rId13"/>
    <p:sldId id="312" r:id="rId14"/>
    <p:sldId id="314" r:id="rId15"/>
    <p:sldId id="316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作成者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148" autoAdjust="0"/>
  </p:normalViewPr>
  <p:slideViewPr>
    <p:cSldViewPr showGuides="1">
      <p:cViewPr varScale="1">
        <p:scale>
          <a:sx n="63" d="100"/>
          <a:sy n="63" d="100"/>
        </p:scale>
        <p:origin x="-966" y="-10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pPr/>
              <a:t>7/17/2017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pPr/>
              <a:t>7/17/2017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b-LU" noProof="0" dirty="0"/>
              <a:t>Virstellung LX1IQ</a:t>
            </a:r>
            <a:r>
              <a:rPr lang="lb-LU" baseline="0" noProof="0" dirty="0"/>
              <a:t> – Member vum RL – Digital </a:t>
            </a:r>
            <a:r>
              <a:rPr lang="lb-LU" baseline="0" noProof="0" dirty="0" err="1"/>
              <a:t>Voice</a:t>
            </a:r>
            <a:r>
              <a:rPr lang="lb-LU" baseline="0" noProof="0" dirty="0"/>
              <a:t> Communication Manager fir LX</a:t>
            </a:r>
          </a:p>
          <a:p>
            <a:r>
              <a:rPr lang="lb-LU" baseline="0" noProof="0" dirty="0"/>
              <a:t>Wann Froen, opschreiwen an zum Schluss stellen.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1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365415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Explanation of the polymorph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2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25708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3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2400736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Decentralized network, interlink peer to peer, loop detection, module A fir International.</a:t>
            </a:r>
          </a:p>
          <a:p>
            <a:r>
              <a:rPr lang="de-DE" dirty="0" smtClean="0"/>
              <a:t>I have a lot of problems with the DVRPTR 1-3, Dv4Mini, UP4DAR, MMDVM, DVMega, WinDV, IRCDDB GW, BrandMeister, XREF and more.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8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2964569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9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2549558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b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10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119207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11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1665664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b-LU" noProof="0" dirty="0" smtClean="0"/>
              <a:t>Live transcodeing tëschent all protocols, when néideg AMBE server (patent infringement)</a:t>
            </a:r>
            <a:endParaRPr lang="lb-L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12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83449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X Minuten </a:t>
            </a:r>
            <a:r>
              <a:rPr lang="de-DE" dirty="0" err="1"/>
              <a:t>rescht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pPr/>
              <a:t>14</a:t>
            </a:fld>
            <a:endParaRPr lang="lb-LU" dirty="0"/>
          </a:p>
        </p:txBody>
      </p:sp>
    </p:spTree>
    <p:extLst>
      <p:ext uri="{BB962C8B-B14F-4D97-AF65-F5344CB8AC3E}">
        <p14:creationId xmlns="" xmlns:p14="http://schemas.microsoft.com/office/powerpoint/2010/main" val="192649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&lt;#&gt;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3789040"/>
            <a:ext cx="7117430" cy="1011560"/>
          </a:xfrm>
        </p:spPr>
        <p:txBody>
          <a:bodyPr>
            <a:noAutofit/>
          </a:bodyPr>
          <a:lstStyle/>
          <a:p>
            <a:r>
              <a:rPr lang="en-US" b="1" dirty="0"/>
              <a:t>XLX Multiprotocol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860648"/>
          </a:xfrm>
        </p:spPr>
        <p:txBody>
          <a:bodyPr>
            <a:normAutofit/>
          </a:bodyPr>
          <a:lstStyle/>
          <a:p>
            <a:r>
              <a:rPr lang="it-IT" sz="2400" b="1" dirty="0"/>
              <a:t>Gateway Reflector     by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72" y="4725144"/>
            <a:ext cx="2269346" cy="9361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77788" y="116632"/>
            <a:ext cx="11593287" cy="1224136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The core points? Of the XLX Multiprotocol Reflector Gateway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77788" y="2132856"/>
            <a:ext cx="11017224" cy="4608512"/>
          </a:xfrm>
        </p:spPr>
        <p:txBody>
          <a:bodyPr>
            <a:norm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Open Source.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Object oriented written in C ++.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Multithread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Multiprotocol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Polymorph.</a:t>
            </a:r>
          </a:p>
          <a:p>
            <a:pPr marL="0" indent="0">
              <a:buNone/>
            </a:pPr>
            <a:r>
              <a:rPr lang="de-DE" sz="3300" dirty="0" smtClean="0"/>
              <a:t>Very fast and easy installation under Linux.</a:t>
            </a:r>
            <a:endParaRPr lang="de-DE" sz="33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0553" y="6568994"/>
            <a:ext cx="2448272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77788" y="116632"/>
            <a:ext cx="11377264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Native support of the following protocols: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Dplus, Dextra, DCS, XLX, DMR (DMR+ &amp; Homebrew).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Active loop prevention for all protocols.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Search in the Dashboard.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Integrierter AMBE Server Client.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Externer AMBE Server.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Transcodierung von D-Star &lt;-&gt; DMR.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fastest growing digital network worldwide. ? (At the moment, around 180 reflectors online)</a:t>
            </a:r>
          </a:p>
          <a:p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33354" y="6581772"/>
            <a:ext cx="2448272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1467754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260648"/>
            <a:ext cx="9144001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/>
            </a:r>
            <a:br>
              <a:rPr lang="de-DE" b="1" dirty="0"/>
            </a:br>
            <a:r>
              <a:rPr lang="de-DE" sz="4000" b="1" dirty="0"/>
              <a:t>Motivation</a:t>
            </a:r>
            <a:r>
              <a:rPr lang="de-DE" b="1" dirty="0"/>
              <a:t/>
            </a:r>
            <a:br>
              <a:rPr lang="de-DE" b="1" dirty="0"/>
            </a:br>
            <a:r>
              <a:rPr lang="de-DE" sz="2200" b="1" dirty="0" smtClean="0"/>
              <a:t>Why another reflector system?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2700" dirty="0" smtClean="0"/>
              <a:t> </a:t>
            </a:r>
            <a:endParaRPr lang="de-D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72" y="1268760"/>
            <a:ext cx="11737304" cy="5256584"/>
          </a:xfrm>
        </p:spPr>
        <p:txBody>
          <a:bodyPr>
            <a:noAutofit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Creation of an open-source alternative to the existing monopoly systems (the sysop can decide freely)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Bypassing opaque forcible registrations? US-Trust.?(Every sysop is self-responsible in a decentralized network)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Merge all users instead of dispersing them into different warehouses. (Multi-protocol such as DPlus, DCS, DExtra and Multi-standard such as D-Star, DMR and C4FM)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Easy to use for the user</a:t>
            </a:r>
          </a:p>
          <a:p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36122367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0" y="1124744"/>
            <a:ext cx="11449271" cy="5112567"/>
          </a:xfrm>
        </p:spPr>
        <p:txBody>
          <a:bodyPr>
            <a:normAutofit fontScale="92500" lnSpcReduction="10000"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Stimulation of the willingness to experiment in the sense of? Ham-Spirit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Promotion of international cooperation? (DVC, Yahoo Group ...)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Vernetzung der Reflektoren durch das Interlink Protokoll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ja-JP" altLang="en-US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インタープロトコルによる反射のネットワーキング。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Interlinking the reflectors.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Distancing financial motivation through GPL license and Linux.Distancing of financial motivation through GPL license and Linux.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No prioritization of hardware or manufacturers..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16429147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260648"/>
            <a:ext cx="9144001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/>
            </a:r>
            <a:br>
              <a:rPr lang="de-DE" b="1" dirty="0"/>
            </a:br>
            <a:r>
              <a:rPr lang="de-DE" sz="2700" dirty="0" smtClean="0"/>
              <a:t> Goal of the project</a:t>
            </a:r>
            <a:endParaRPr lang="de-D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72" y="1556792"/>
            <a:ext cx="11737304" cy="4968552"/>
          </a:xfrm>
        </p:spPr>
        <p:txBody>
          <a:bodyPr>
            <a:noAutofit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Use of a common and modern programming language that can be used on any platform.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No OS or libraries dependency.? (Full C ++ (11) and PHP)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Performing and resource-saving by object-oriented programming.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Scalable by native multithreading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No unnecessary features like GPS or messages.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de-DE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2759409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21" y="1556792"/>
            <a:ext cx="11737304" cy="4968552"/>
          </a:xfrm>
        </p:spPr>
        <p:txBody>
          <a:bodyPr>
            <a:noAutofit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Easy handling for the sysop through the dashboard and the voluntary calling home function.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Protection through a gatekeeper through the sysop.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Loopsafe networking through a proprietary networking protocol.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Attractive for the user and operator through a modern dashboard with a customizable design.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Open JSON interface for developers.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3217465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19114" y="159787"/>
            <a:ext cx="6958508" cy="164188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How does it work? Of the XLX Multiprotocol Reflector? gateways</a:t>
            </a:r>
            <a:endParaRPr lang="en-US" b="1" dirty="0"/>
          </a:p>
        </p:txBody>
      </p:sp>
      <p:sp>
        <p:nvSpPr>
          <p:cNvPr id="3" name="Rounded Rectangle 2"/>
          <p:cNvSpPr/>
          <p:nvPr/>
        </p:nvSpPr>
        <p:spPr>
          <a:xfrm>
            <a:off x="9406780" y="5661248"/>
            <a:ext cx="10801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Hotspot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621804" y="1412776"/>
            <a:ext cx="1080120" cy="936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/>
              <a:t>ICOM Stack</a:t>
            </a:r>
          </a:p>
        </p:txBody>
      </p:sp>
      <p:sp>
        <p:nvSpPr>
          <p:cNvPr id="5" name="Oval 4"/>
          <p:cNvSpPr/>
          <p:nvPr/>
        </p:nvSpPr>
        <p:spPr>
          <a:xfrm>
            <a:off x="9262764" y="1412776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IRCDDBGW</a:t>
            </a:r>
            <a:endParaRPr lang="de-DE" sz="1400" dirty="0"/>
          </a:p>
        </p:txBody>
      </p:sp>
      <p:sp>
        <p:nvSpPr>
          <p:cNvPr id="7" name="Rectangle 6"/>
          <p:cNvSpPr/>
          <p:nvPr/>
        </p:nvSpPr>
        <p:spPr>
          <a:xfrm>
            <a:off x="693812" y="5733256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IPSC 2 Server</a:t>
            </a:r>
            <a:endParaRPr lang="de-DE" sz="1400" dirty="0"/>
          </a:p>
        </p:txBody>
      </p:sp>
      <p:sp>
        <p:nvSpPr>
          <p:cNvPr id="10" name="7-Point Star 9"/>
          <p:cNvSpPr/>
          <p:nvPr/>
        </p:nvSpPr>
        <p:spPr>
          <a:xfrm>
            <a:off x="4989140" y="2348880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4" name="7-Point Star 13"/>
          <p:cNvSpPr/>
          <p:nvPr/>
        </p:nvSpPr>
        <p:spPr>
          <a:xfrm>
            <a:off x="6814492" y="4174232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XLX002</a:t>
            </a:r>
          </a:p>
          <a:p>
            <a:pPr algn="ctr"/>
            <a:r>
              <a:rPr lang="de-DE" sz="1400" dirty="0"/>
              <a:t>26</a:t>
            </a:r>
          </a:p>
          <a:p>
            <a:pPr algn="ctr"/>
            <a:r>
              <a:rPr lang="de-DE" sz="1400" dirty="0"/>
              <a:t>Module</a:t>
            </a:r>
          </a:p>
        </p:txBody>
      </p:sp>
      <p:sp>
        <p:nvSpPr>
          <p:cNvPr id="15" name="7-Point Star 14"/>
          <p:cNvSpPr/>
          <p:nvPr/>
        </p:nvSpPr>
        <p:spPr>
          <a:xfrm>
            <a:off x="3163788" y="4149562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XLX003</a:t>
            </a:r>
          </a:p>
          <a:p>
            <a:pPr algn="ctr"/>
            <a:r>
              <a:rPr lang="de-DE" sz="1400" dirty="0"/>
              <a:t>26 Module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263581" y="3475856"/>
            <a:ext cx="792088" cy="67494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42284" y="5013176"/>
            <a:ext cx="1512168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294212" y="3477580"/>
            <a:ext cx="770384" cy="696652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845940" y="2420888"/>
            <a:ext cx="3024336" cy="4320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845940" y="5085184"/>
            <a:ext cx="1224136" cy="5760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6526460" y="2060848"/>
            <a:ext cx="2592288" cy="72008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8326660" y="5085184"/>
            <a:ext cx="970065" cy="5760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9818" y="3700307"/>
            <a:ext cx="1729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Interlink via</a:t>
            </a:r>
          </a:p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Protocol</a:t>
            </a:r>
          </a:p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Loop Erkennung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38895" y="2098582"/>
            <a:ext cx="170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(REF001)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13301" y="4726885"/>
            <a:ext cx="316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, DCS, </a:t>
            </a:r>
            <a:r>
              <a:rPr lang="de-DE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DExtra</a:t>
            </a: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oder DMR</a:t>
            </a:r>
          </a:p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(REF002, DCS002, XRF002)</a:t>
            </a:r>
            <a:endParaRPr lang="de-DE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32948" y="2613394"/>
            <a:ext cx="2905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REF001, DCS001, XRF001)</a:t>
            </a:r>
          </a:p>
          <a:p>
            <a:endParaRPr lang="de-DE" dirty="0"/>
          </a:p>
        </p:txBody>
      </p:sp>
      <p:sp>
        <p:nvSpPr>
          <p:cNvPr id="40" name="Hexagon 39"/>
          <p:cNvSpPr/>
          <p:nvPr/>
        </p:nvSpPr>
        <p:spPr>
          <a:xfrm>
            <a:off x="544959" y="3403741"/>
            <a:ext cx="1204720" cy="982960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Optional</a:t>
            </a:r>
          </a:p>
          <a:p>
            <a:pPr algn="ctr"/>
            <a:r>
              <a:rPr lang="de-DE" sz="1400" dirty="0" smtClean="0"/>
              <a:t>DMR+</a:t>
            </a:r>
          </a:p>
          <a:p>
            <a:pPr algn="ctr"/>
            <a:r>
              <a:rPr lang="de-DE" sz="1400" dirty="0" smtClean="0"/>
              <a:t>Bridge</a:t>
            </a:r>
            <a:endParaRPr lang="de-DE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989955" y="3183996"/>
            <a:ext cx="2722509" cy="604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>
          <a:xfrm>
            <a:off x="9697383" y="6544450"/>
            <a:ext cx="2485256" cy="313550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  <p:sp>
        <p:nvSpPr>
          <p:cNvPr id="27" name="Hexagon 26"/>
          <p:cNvSpPr/>
          <p:nvPr/>
        </p:nvSpPr>
        <p:spPr>
          <a:xfrm>
            <a:off x="9391922" y="3188212"/>
            <a:ext cx="1384495" cy="823394"/>
          </a:xfrm>
          <a:prstGeom prst="hexag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MMDVM</a:t>
            </a:r>
          </a:p>
          <a:p>
            <a:pPr algn="ctr"/>
            <a:r>
              <a:rPr lang="de-DE" sz="1400" dirty="0" smtClean="0"/>
              <a:t>D-Star + DMR</a:t>
            </a:r>
            <a:endParaRPr lang="de-DE" sz="1400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8232948" y="3870165"/>
            <a:ext cx="1029816" cy="51653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0" grpId="0" animBg="1"/>
      <p:bldP spid="14" grpId="0" animBg="1"/>
      <p:bldP spid="15" grpId="0" animBg="1"/>
      <p:bldP spid="35" grpId="0"/>
      <p:bldP spid="36" grpId="0"/>
      <p:bldP spid="38" grpId="0"/>
      <p:bldP spid="39" grpId="0"/>
      <p:bldP spid="40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54663" y="135415"/>
            <a:ext cx="6958508" cy="1566409"/>
          </a:xfrm>
        </p:spPr>
        <p:txBody>
          <a:bodyPr>
            <a:noAutofit/>
          </a:bodyPr>
          <a:lstStyle/>
          <a:p>
            <a:pPr algn="ctr"/>
            <a:r>
              <a:rPr lang="de-DE" b="1" dirty="0" smtClean="0"/>
              <a:t>How does it work? The DMR implementation? </a:t>
            </a:r>
            <a:r>
              <a:rPr lang="de-DE" b="1" smtClean="0"/>
              <a:t>Keep it simple !!</a:t>
            </a:r>
            <a:endParaRPr lang="de-DE" b="1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>
          <a:xfrm>
            <a:off x="9697383" y="6544450"/>
            <a:ext cx="2485256" cy="313550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49796" y="1916832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A</a:t>
            </a:r>
            <a:endParaRPr lang="lb-LU" dirty="0"/>
          </a:p>
        </p:txBody>
      </p:sp>
      <p:sp>
        <p:nvSpPr>
          <p:cNvPr id="27" name="Rounded Rectangle 26"/>
          <p:cNvSpPr/>
          <p:nvPr/>
        </p:nvSpPr>
        <p:spPr>
          <a:xfrm>
            <a:off x="549796" y="2635896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B</a:t>
            </a:r>
            <a:endParaRPr lang="lb-LU" dirty="0"/>
          </a:p>
        </p:txBody>
      </p:sp>
      <p:sp>
        <p:nvSpPr>
          <p:cNvPr id="29" name="Rounded Rectangle 28"/>
          <p:cNvSpPr/>
          <p:nvPr/>
        </p:nvSpPr>
        <p:spPr>
          <a:xfrm>
            <a:off x="562759" y="3354960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C</a:t>
            </a:r>
            <a:endParaRPr lang="lb-LU" dirty="0"/>
          </a:p>
        </p:txBody>
      </p:sp>
      <p:sp>
        <p:nvSpPr>
          <p:cNvPr id="31" name="Rounded Rectangle 30"/>
          <p:cNvSpPr/>
          <p:nvPr/>
        </p:nvSpPr>
        <p:spPr>
          <a:xfrm>
            <a:off x="598332" y="5733256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Z</a:t>
            </a:r>
            <a:endParaRPr lang="lb-LU" dirty="0"/>
          </a:p>
        </p:txBody>
      </p:sp>
      <p:sp>
        <p:nvSpPr>
          <p:cNvPr id="33" name="Rounded Rectangle 32"/>
          <p:cNvSpPr/>
          <p:nvPr/>
        </p:nvSpPr>
        <p:spPr>
          <a:xfrm>
            <a:off x="3278947" y="1916832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4001</a:t>
            </a:r>
            <a:endParaRPr lang="lb-LU" dirty="0"/>
          </a:p>
        </p:txBody>
      </p:sp>
      <p:sp>
        <p:nvSpPr>
          <p:cNvPr id="34" name="Rounded Rectangle 33"/>
          <p:cNvSpPr/>
          <p:nvPr/>
        </p:nvSpPr>
        <p:spPr>
          <a:xfrm>
            <a:off x="3278947" y="2635896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4002</a:t>
            </a:r>
            <a:endParaRPr lang="lb-LU" dirty="0"/>
          </a:p>
        </p:txBody>
      </p:sp>
      <p:sp>
        <p:nvSpPr>
          <p:cNvPr id="41" name="Rounded Rectangle 40"/>
          <p:cNvSpPr/>
          <p:nvPr/>
        </p:nvSpPr>
        <p:spPr>
          <a:xfrm>
            <a:off x="3291506" y="3354960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4003</a:t>
            </a:r>
            <a:endParaRPr lang="lb-LU" dirty="0"/>
          </a:p>
        </p:txBody>
      </p:sp>
      <p:sp>
        <p:nvSpPr>
          <p:cNvPr id="43" name="Rounded Rectangle 42"/>
          <p:cNvSpPr/>
          <p:nvPr/>
        </p:nvSpPr>
        <p:spPr>
          <a:xfrm>
            <a:off x="3278947" y="5733256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4026</a:t>
            </a:r>
            <a:endParaRPr lang="lb-LU" dirty="0"/>
          </a:p>
        </p:txBody>
      </p:sp>
      <p:sp>
        <p:nvSpPr>
          <p:cNvPr id="8" name="TextBox 7"/>
          <p:cNvSpPr txBox="1"/>
          <p:nvPr/>
        </p:nvSpPr>
        <p:spPr>
          <a:xfrm>
            <a:off x="1089856" y="3671153"/>
            <a:ext cx="2880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/>
              <a:t>.</a:t>
            </a:r>
            <a:endParaRPr lang="lb-LU" sz="3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831566" y="3671153"/>
            <a:ext cx="2880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/>
              <a:t>.</a:t>
            </a:r>
            <a:endParaRPr lang="lb-LU" sz="3200" dirty="0" smtClean="0"/>
          </a:p>
        </p:txBody>
      </p:sp>
      <p:sp>
        <p:nvSpPr>
          <p:cNvPr id="9" name="Left-Right Arrow 8"/>
          <p:cNvSpPr/>
          <p:nvPr/>
        </p:nvSpPr>
        <p:spPr>
          <a:xfrm>
            <a:off x="2143156" y="2061356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5" name="Left-Right Arrow 44"/>
          <p:cNvSpPr/>
          <p:nvPr/>
        </p:nvSpPr>
        <p:spPr>
          <a:xfrm>
            <a:off x="2143156" y="2780928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7" name="Left-Right Arrow 46"/>
          <p:cNvSpPr/>
          <p:nvPr/>
        </p:nvSpPr>
        <p:spPr>
          <a:xfrm>
            <a:off x="2143156" y="3499484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8" name="Left-Right Arrow 47"/>
          <p:cNvSpPr/>
          <p:nvPr/>
        </p:nvSpPr>
        <p:spPr>
          <a:xfrm>
            <a:off x="2154663" y="5877780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9" name="Content Placeholder 2"/>
          <p:cNvSpPr>
            <a:spLocks noGrp="1"/>
          </p:cNvSpPr>
          <p:nvPr>
            <p:ph idx="1"/>
          </p:nvPr>
        </p:nvSpPr>
        <p:spPr>
          <a:xfrm>
            <a:off x="5187158" y="1916832"/>
            <a:ext cx="6883917" cy="4608512"/>
          </a:xfrm>
        </p:spPr>
        <p:txBody>
          <a:bodyPr>
            <a:noAutofit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Compatible with the D-Star system.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26 modules &lt;-&gt; 26 Talking groups.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Linking via private or group call.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transcoding in digital quality.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Use the known DMR commands, eg. TG4000 etc ...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9533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41" grpId="0" animBg="1"/>
      <p:bldP spid="43" grpId="0" animBg="1"/>
      <p:bldP spid="8" grpId="0"/>
      <p:bldP spid="44" grpId="0"/>
      <p:bldP spid="9" grpId="0" animBg="1"/>
      <p:bldP spid="45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1"/>
            <a:ext cx="12188825" cy="1914549"/>
          </a:xfrm>
        </p:spPr>
        <p:txBody>
          <a:bodyPr>
            <a:noAutofit/>
          </a:bodyPr>
          <a:lstStyle/>
          <a:p>
            <a:pPr algn="ctr"/>
            <a:r>
              <a:rPr lang="de-DE" sz="3200" b="1" dirty="0" smtClean="0"/>
              <a:t>How does it work? The live transcoding between the two codecs? AMBE2 (D-Star) and AMBE2 + (DMR, C4FM, etc.)? And the different protocols</a:t>
            </a:r>
            <a:endParaRPr lang="de-DE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622804" y="6453336"/>
            <a:ext cx="2448272" cy="288032"/>
          </a:xfrm>
        </p:spPr>
        <p:txBody>
          <a:bodyPr/>
          <a:lstStyle/>
          <a:p>
            <a:pPr algn="r"/>
            <a:r>
              <a:rPr lang="nb-NO" dirty="0" smtClean="0"/>
              <a:t>Ham Radio 2016 © Luc Engelmann - LX1IQ</a:t>
            </a:r>
            <a:endParaRPr lang="nb-NO" dirty="0"/>
          </a:p>
        </p:txBody>
      </p:sp>
      <p:sp>
        <p:nvSpPr>
          <p:cNvPr id="5" name="7-Point Star 4"/>
          <p:cNvSpPr/>
          <p:nvPr/>
        </p:nvSpPr>
        <p:spPr>
          <a:xfrm>
            <a:off x="4604104" y="2348880"/>
            <a:ext cx="2808312" cy="2595736"/>
          </a:xfrm>
          <a:prstGeom prst="star7">
            <a:avLst>
              <a:gd name="adj" fmla="val 33206"/>
              <a:gd name="hf" fmla="val 102572"/>
              <a:gd name="vf" fmla="val 105210"/>
            </a:avLst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</a:endParaRPr>
          </a:p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XLX</a:t>
            </a:r>
          </a:p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Multiprotocol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endParaRPr lang="de-DE" sz="1600" dirty="0">
              <a:solidFill>
                <a:schemeClr val="tx1"/>
              </a:solidFill>
            </a:endParaRPr>
          </a:p>
          <a:p>
            <a:pPr algn="ctr"/>
            <a:r>
              <a:rPr lang="de-DE" dirty="0" smtClean="0">
                <a:solidFill>
                  <a:schemeClr val="tx1"/>
                </a:solidFill>
              </a:rPr>
              <a:t>Integrierter AMBE Client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2131528" y="218809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>
            <a:off x="1171971" y="2529855"/>
            <a:ext cx="1086388" cy="1027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C4FM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1627932" y="2348880"/>
            <a:ext cx="9163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D-Star</a:t>
            </a:r>
            <a:endParaRPr lang="de-DE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358108" y="3043647"/>
            <a:ext cx="1399581" cy="385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107828" y="270892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DMR</a:t>
            </a:r>
            <a:endParaRPr lang="de-DE" dirty="0"/>
          </a:p>
        </p:txBody>
      </p:sp>
      <p:sp>
        <p:nvSpPr>
          <p:cNvPr id="11" name="Flowchart: Decision 10"/>
          <p:cNvSpPr/>
          <p:nvPr/>
        </p:nvSpPr>
        <p:spPr>
          <a:xfrm>
            <a:off x="1459194" y="5298739"/>
            <a:ext cx="1675813" cy="1368152"/>
          </a:xfrm>
          <a:prstGeom prst="flowChartDecisi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AMBE</a:t>
            </a:r>
            <a:br>
              <a:rPr lang="lb-LU" dirty="0" smtClean="0"/>
            </a:br>
            <a:r>
              <a:rPr lang="lb-LU" dirty="0" smtClean="0"/>
              <a:t>Server</a:t>
            </a:r>
            <a:endParaRPr lang="lb-LU" dirty="0"/>
          </a:p>
        </p:txBody>
      </p:sp>
      <p:sp>
        <p:nvSpPr>
          <p:cNvPr id="19" name="TextBox 18"/>
          <p:cNvSpPr txBox="1"/>
          <p:nvPr/>
        </p:nvSpPr>
        <p:spPr>
          <a:xfrm>
            <a:off x="3064147" y="2535299"/>
            <a:ext cx="1897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400" b="1" dirty="0" smtClean="0"/>
              <a:t>Original </a:t>
            </a:r>
            <a:r>
              <a:rPr lang="de-DE" sz="1400" b="1" dirty="0" smtClean="0"/>
              <a:t>Audio Stream</a:t>
            </a:r>
            <a:endParaRPr lang="de-DE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605342" y="5672520"/>
            <a:ext cx="1897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400" b="1" dirty="0" smtClean="0"/>
              <a:t>Original </a:t>
            </a:r>
            <a:r>
              <a:rPr lang="de-DE" sz="1400" b="1" dirty="0" smtClean="0"/>
              <a:t>Audio Stream</a:t>
            </a:r>
            <a:endParaRPr lang="de-DE" sz="14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062337" y="4657694"/>
            <a:ext cx="1879947" cy="10631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07462" y="4301059"/>
            <a:ext cx="2762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600" b="1" dirty="0" err="1" smtClean="0">
                <a:solidFill>
                  <a:srgbClr val="92D050"/>
                </a:solidFill>
              </a:rPr>
              <a:t>Transcodierter</a:t>
            </a:r>
            <a:r>
              <a:rPr lang="lb-LU" sz="1600" b="1" dirty="0" smtClean="0">
                <a:solidFill>
                  <a:srgbClr val="92D050"/>
                </a:solidFill>
              </a:rPr>
              <a:t>  </a:t>
            </a:r>
            <a:r>
              <a:rPr lang="de-DE" sz="1600" b="1" dirty="0" smtClean="0">
                <a:solidFill>
                  <a:srgbClr val="92D050"/>
                </a:solidFill>
              </a:rPr>
              <a:t>Audio Stream</a:t>
            </a:r>
            <a:endParaRPr lang="de-DE" sz="1600" b="1" dirty="0">
              <a:solidFill>
                <a:srgbClr val="92D05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867289" y="4426680"/>
            <a:ext cx="1849594" cy="104140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248027" y="3308821"/>
            <a:ext cx="1420115" cy="38188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7534572" y="2188096"/>
            <a:ext cx="4536503" cy="3617168"/>
          </a:xfrm>
        </p:spPr>
        <p:txBody>
          <a:bodyPr>
            <a:noAutofit/>
          </a:bodyPr>
          <a:lstStyle/>
          <a:p>
            <a: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protocol transcoding between the various protocols is handled by the XLX server</a:t>
            </a:r>
            <a:b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de-DE" sz="28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audio stream through the AMBE server</a:t>
            </a:r>
          </a:p>
        </p:txBody>
      </p:sp>
    </p:spTree>
    <p:extLst>
      <p:ext uri="{BB962C8B-B14F-4D97-AF65-F5344CB8AC3E}">
        <p14:creationId xmlns="" xmlns:p14="http://schemas.microsoft.com/office/powerpoint/2010/main" val="40321399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8" grpId="0" animBg="1"/>
      <p:bldP spid="11" grpId="0" animBg="1"/>
      <p:bldP spid="19" grpId="0"/>
      <p:bldP spid="2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599728"/>
          </a:xfrm>
        </p:spPr>
        <p:txBody>
          <a:bodyPr/>
          <a:lstStyle/>
          <a:p>
            <a:pPr algn="ctr"/>
            <a:r>
              <a:rPr lang="en-US" b="1" dirty="0" smtClean="0"/>
              <a:t>The XLX </a:t>
            </a:r>
            <a:r>
              <a:rPr lang="en-US" b="1" dirty="0"/>
              <a:t>API Server</a:t>
            </a:r>
          </a:p>
        </p:txBody>
      </p:sp>
      <p:sp>
        <p:nvSpPr>
          <p:cNvPr id="8" name="7-Point Star 7"/>
          <p:cNvSpPr/>
          <p:nvPr/>
        </p:nvSpPr>
        <p:spPr>
          <a:xfrm>
            <a:off x="1011932" y="41791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0" name="7-Point Star 9"/>
          <p:cNvSpPr/>
          <p:nvPr/>
        </p:nvSpPr>
        <p:spPr>
          <a:xfrm>
            <a:off x="1164332" y="43315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1" name="7-Point Star 10"/>
          <p:cNvSpPr/>
          <p:nvPr/>
        </p:nvSpPr>
        <p:spPr>
          <a:xfrm>
            <a:off x="1316732" y="44839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2" name="7-Point Star 11"/>
          <p:cNvSpPr/>
          <p:nvPr/>
        </p:nvSpPr>
        <p:spPr>
          <a:xfrm>
            <a:off x="1469132" y="46363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3" name="7-Point Star 12"/>
          <p:cNvSpPr/>
          <p:nvPr/>
        </p:nvSpPr>
        <p:spPr>
          <a:xfrm>
            <a:off x="1621532" y="47887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4" name="7-Point Star 13"/>
          <p:cNvSpPr/>
          <p:nvPr/>
        </p:nvSpPr>
        <p:spPr>
          <a:xfrm>
            <a:off x="1773932" y="49411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5014292" y="1571836"/>
            <a:ext cx="2160240" cy="1008112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XLX API Server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735188" y="2708920"/>
            <a:ext cx="2495128" cy="19274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3"/>
          <p:cNvSpPr>
            <a:spLocks noGrp="1"/>
          </p:cNvSpPr>
          <p:nvPr>
            <p:ph idx="1"/>
          </p:nvPr>
        </p:nvSpPr>
        <p:spPr>
          <a:xfrm>
            <a:off x="7606580" y="1052736"/>
            <a:ext cx="4392488" cy="5234880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Self-Care Database</a:t>
            </a:r>
            <a:endParaRPr lang="de-DE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Interlink administration and visualization</a:t>
            </a:r>
            <a:endParaRPr lang="de-DE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XLX </a:t>
            </a:r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Reflector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on/offline Status</a:t>
            </a:r>
          </a:p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Automatic host file output in standard text and XML format for developers</a:t>
            </a:r>
            <a:endParaRPr lang="de-DE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dirty="0" smtClean="0"/>
              <a:t>Automatic output of the DMR ID, synchronized with the? DMR-Marc database.</a:t>
            </a:r>
            <a:endParaRPr lang="de-DE" dirty="0"/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29" name="Isosceles Triangle 28"/>
          <p:cNvSpPr/>
          <p:nvPr/>
        </p:nvSpPr>
        <p:spPr>
          <a:xfrm>
            <a:off x="6045112" y="476361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/>
          <p:cNvSpPr/>
          <p:nvPr/>
        </p:nvSpPr>
        <p:spPr>
          <a:xfrm>
            <a:off x="5065588" y="517125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ounded Rectangle 30"/>
          <p:cNvSpPr/>
          <p:nvPr/>
        </p:nvSpPr>
        <p:spPr>
          <a:xfrm>
            <a:off x="6021412" y="528444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tangle 31"/>
          <p:cNvSpPr/>
          <p:nvPr/>
        </p:nvSpPr>
        <p:spPr>
          <a:xfrm>
            <a:off x="5543500" y="485239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D-Star &amp; DMR Clients</a:t>
            </a:r>
            <a:endParaRPr lang="de-DE" dirty="0"/>
          </a:p>
        </p:txBody>
      </p:sp>
      <p:sp>
        <p:nvSpPr>
          <p:cNvPr id="33" name="Down Arrow 32"/>
          <p:cNvSpPr/>
          <p:nvPr/>
        </p:nvSpPr>
        <p:spPr>
          <a:xfrm>
            <a:off x="5848300" y="3572036"/>
            <a:ext cx="484632" cy="1049498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Box 33"/>
          <p:cNvSpPr txBox="1"/>
          <p:nvPr/>
        </p:nvSpPr>
        <p:spPr>
          <a:xfrm>
            <a:off x="5316728" y="2668724"/>
            <a:ext cx="1547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/>
              <a:t>xlx_hostfile.txt</a:t>
            </a:r>
          </a:p>
          <a:p>
            <a:pPr algn="ctr"/>
            <a:r>
              <a:rPr lang="de-DE" sz="1400" dirty="0" err="1" smtClean="0"/>
              <a:t>dmr_hostfile</a:t>
            </a:r>
            <a:endParaRPr lang="de-DE" sz="1400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>
          <a:xfrm>
            <a:off x="9700742" y="6562300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1557908" y="2276872"/>
            <a:ext cx="2487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Volunteer Calling Home </a:t>
            </a:r>
          </a:p>
          <a:p>
            <a:r>
              <a:rPr lang="en-US" altLang="ja-JP" dirty="0" smtClean="0"/>
              <a:t>with Auto Registration</a:t>
            </a:r>
            <a:endParaRPr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069882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" grpId="0" animBg="1"/>
      <p:bldP spid="28" grpId="0" build="p"/>
      <p:bldP spid="29" grpId="0" animBg="1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XLX Multiprotocol Reflector Gateway,</a:t>
            </a:r>
            <a:br>
              <a:rPr lang="en-US" b="1" dirty="0"/>
            </a:br>
            <a:r>
              <a:rPr lang="de-DE" b="1" dirty="0" smtClean="0"/>
              <a:t>our</a:t>
            </a:r>
            <a:r>
              <a:rPr lang="en-US" b="1" dirty="0" smtClean="0"/>
              <a:t> </a:t>
            </a:r>
            <a:r>
              <a:rPr lang="en-US" b="1" dirty="0"/>
              <a:t>Vision</a:t>
            </a:r>
            <a:endParaRPr lang="en-US" dirty="0"/>
          </a:p>
        </p:txBody>
      </p:sp>
      <p:sp>
        <p:nvSpPr>
          <p:cNvPr id="8" name="7-Point Star 7"/>
          <p:cNvSpPr/>
          <p:nvPr/>
        </p:nvSpPr>
        <p:spPr>
          <a:xfrm>
            <a:off x="4716556" y="2645296"/>
            <a:ext cx="2808312" cy="2595736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XLX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</a:rPr>
              <a:t>Multiprotocol</a:t>
            </a:r>
            <a:endParaRPr lang="de-DE" sz="1600" dirty="0">
              <a:solidFill>
                <a:schemeClr val="tx1"/>
              </a:solidFill>
            </a:endParaRPr>
          </a:p>
          <a:p>
            <a:pPr algn="ctr"/>
            <a:endParaRPr lang="de-DE" sz="1600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D-Star, DMR,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C4FM</a:t>
            </a:r>
          </a:p>
        </p:txBody>
      </p:sp>
      <p:sp>
        <p:nvSpPr>
          <p:cNvPr id="12" name="Isosceles Triangle 11"/>
          <p:cNvSpPr/>
          <p:nvPr/>
        </p:nvSpPr>
        <p:spPr>
          <a:xfrm>
            <a:off x="2131528" y="218809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/>
          <p:cNvSpPr/>
          <p:nvPr/>
        </p:nvSpPr>
        <p:spPr>
          <a:xfrm>
            <a:off x="1152004" y="25957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ounded Rectangle 14"/>
          <p:cNvSpPr/>
          <p:nvPr/>
        </p:nvSpPr>
        <p:spPr>
          <a:xfrm>
            <a:off x="2107828" y="270892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629916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D-Star</a:t>
            </a:r>
          </a:p>
          <a:p>
            <a:pPr algn="ctr"/>
            <a:r>
              <a:rPr lang="de-DE" dirty="0"/>
              <a:t>Clients</a:t>
            </a:r>
          </a:p>
        </p:txBody>
      </p:sp>
      <p:sp>
        <p:nvSpPr>
          <p:cNvPr id="7" name="Hexagon 6"/>
          <p:cNvSpPr/>
          <p:nvPr/>
        </p:nvSpPr>
        <p:spPr>
          <a:xfrm>
            <a:off x="2854052" y="5229200"/>
            <a:ext cx="1440160" cy="1224136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Hytera</a:t>
            </a:r>
            <a:endParaRPr lang="de-DE" sz="1600" dirty="0"/>
          </a:p>
          <a:p>
            <a:pPr algn="ctr"/>
            <a:r>
              <a:rPr lang="de-DE" sz="1600" dirty="0"/>
              <a:t>Motorola</a:t>
            </a:r>
          </a:p>
          <a:p>
            <a:pPr algn="ctr"/>
            <a:r>
              <a:rPr lang="de-DE" sz="1600" dirty="0" err="1"/>
              <a:t>HotSpots</a:t>
            </a:r>
            <a:endParaRPr lang="de-DE" sz="1600" dirty="0"/>
          </a:p>
        </p:txBody>
      </p:sp>
      <p:sp>
        <p:nvSpPr>
          <p:cNvPr id="17" name="Snip Diagonal Corner Rectangle 16"/>
          <p:cNvSpPr/>
          <p:nvPr/>
        </p:nvSpPr>
        <p:spPr>
          <a:xfrm>
            <a:off x="8902724" y="2275251"/>
            <a:ext cx="1296144" cy="698376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Yaesu</a:t>
            </a:r>
            <a:endParaRPr lang="de-DE" dirty="0"/>
          </a:p>
          <a:p>
            <a:pPr algn="ctr"/>
            <a:r>
              <a:rPr lang="de-DE" dirty="0" err="1"/>
              <a:t>HotSpots</a:t>
            </a:r>
            <a:endParaRPr lang="de-DE" dirty="0"/>
          </a:p>
        </p:txBody>
      </p:sp>
      <p:sp>
        <p:nvSpPr>
          <p:cNvPr id="19" name="Regular Pentagon 18"/>
          <p:cNvSpPr/>
          <p:nvPr/>
        </p:nvSpPr>
        <p:spPr>
          <a:xfrm>
            <a:off x="9070736" y="5229200"/>
            <a:ext cx="1056124" cy="1008112"/>
          </a:xfrm>
          <a:prstGeom prst="pent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Andere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502124" y="3102496"/>
            <a:ext cx="1440160" cy="614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66220" y="4653136"/>
            <a:ext cx="792088" cy="7200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246540" y="2708920"/>
            <a:ext cx="1542747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102524" y="4653136"/>
            <a:ext cx="1800200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2016 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462238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868" y="116632"/>
            <a:ext cx="8692399" cy="504056"/>
          </a:xfrm>
        </p:spPr>
        <p:txBody>
          <a:bodyPr>
            <a:normAutofit fontScale="90000"/>
          </a:bodyPr>
          <a:lstStyle/>
          <a:p>
            <a:r>
              <a:rPr lang="de-DE" sz="4000" b="1" dirty="0" smtClean="0"/>
              <a:t>Usefull links:</a:t>
            </a:r>
            <a:endParaRPr lang="de-DE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97868" y="764704"/>
            <a:ext cx="95770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Radioamateurs du Luxembourg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http://www.rlx.lu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Yahoo Support Gruppe 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https://groups.yahoo.com/neo/groups/xlxd-star/info</a:t>
            </a:r>
          </a:p>
          <a:p>
            <a:pPr>
              <a:buClr>
                <a:srgbClr val="0070C0"/>
              </a:buClr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API Server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http://xlxapi.rlx.lu/api.php?do=GetReflectorList</a:t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</a:t>
            </a: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xlxapi.rlx.lu/api.php?do=GetReflectorHostname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</a:t>
            </a: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xlxapi.rlx.lu/api.php?do=GetXLXDMRMaster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://xlxapi.rlx.lu/api/exportdmr.php</a:t>
            </a:r>
            <a:endParaRPr lang="de-DE" sz="24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3D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Dashboard (Beta)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http://xlx.epf.lu:8080/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9703569" y="6580961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3140968"/>
            <a:ext cx="9144001" cy="1308006"/>
          </a:xfrm>
        </p:spPr>
        <p:txBody>
          <a:bodyPr>
            <a:noAutofit/>
          </a:bodyPr>
          <a:lstStyle/>
          <a:p>
            <a:pPr algn="ctr"/>
            <a:r>
              <a:rPr lang="de-DE" sz="8800" b="1" dirty="0" smtClean="0"/>
              <a:t>Open discussion</a:t>
            </a:r>
            <a:endParaRPr lang="de-DE" sz="88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694812" y="6581772"/>
            <a:ext cx="2494013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=""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870</Words>
  <Application>Microsoft Office PowerPoint</Application>
  <PresentationFormat>ユーザー設定</PresentationFormat>
  <Paragraphs>178</Paragraphs>
  <Slides>14</Slides>
  <Notes>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Digital Blue Tunnel 16x9</vt:lpstr>
      <vt:lpstr>XLX Multiprotocol</vt:lpstr>
      <vt:lpstr>The core points? Of the XLX Multiprotocol Reflector Gateway</vt:lpstr>
      <vt:lpstr>スライド 3</vt:lpstr>
      <vt:lpstr> Motivation Why another reflector system?  </vt:lpstr>
      <vt:lpstr>スライド 5</vt:lpstr>
      <vt:lpstr>  Goal of the project</vt:lpstr>
      <vt:lpstr>スライド 7</vt:lpstr>
      <vt:lpstr>How does it work? Of the XLX Multiprotocol Reflector? gateways</vt:lpstr>
      <vt:lpstr>How does it work? The DMR implementation? Keep it simple !!</vt:lpstr>
      <vt:lpstr>How does it work? The live transcoding between the two codecs? AMBE2 (D-Star) and AMBE2 + (DMR, C4FM, etc.)? And the different protocols</vt:lpstr>
      <vt:lpstr>The XLX API Server</vt:lpstr>
      <vt:lpstr>XLX Multiprotocol Reflector Gateway, our Vision</vt:lpstr>
      <vt:lpstr>Usefull links:</vt:lpstr>
      <vt:lpstr>Open discussion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2016-05-26T07:15:08Z</dcterms:created>
  <dcterms:modified xsi:type="dcterms:W3CDTF">2017-07-16T21:37:36Z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