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2"/>
  </p:sldMasterIdLst>
  <p:notesMasterIdLst>
    <p:notesMasterId r:id="rId17"/>
  </p:notesMasterIdLst>
  <p:handoutMasterIdLst>
    <p:handoutMasterId r:id="rId18"/>
  </p:handoutMasterIdLst>
  <p:sldIdLst>
    <p:sldId id="265" r:id="rId3"/>
    <p:sldId id="310" r:id="rId4"/>
    <p:sldId id="320" r:id="rId5"/>
    <p:sldId id="321" r:id="rId6"/>
    <p:sldId id="322" r:id="rId7"/>
    <p:sldId id="323" r:id="rId8"/>
    <p:sldId id="324" r:id="rId9"/>
    <p:sldId id="311" r:id="rId10"/>
    <p:sldId id="325" r:id="rId11"/>
    <p:sldId id="326" r:id="rId12"/>
    <p:sldId id="313" r:id="rId13"/>
    <p:sldId id="312" r:id="rId14"/>
    <p:sldId id="314" r:id="rId15"/>
    <p:sldId id="316" r:id="rId16"/>
  </p:sldIdLst>
  <p:sldSz cx="12188825" cy="6858000"/>
  <p:notesSz cx="6858000" cy="9144000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87148" autoAdjust="0"/>
  </p:normalViewPr>
  <p:slideViewPr>
    <p:cSldViewPr showGuides="1">
      <p:cViewPr varScale="1">
        <p:scale>
          <a:sx n="101" d="100"/>
          <a:sy n="101" d="100"/>
        </p:scale>
        <p:origin x="936" y="114"/>
      </p:cViewPr>
      <p:guideLst>
        <p:guide pos="3839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63" d="100"/>
          <a:sy n="63" d="100"/>
        </p:scale>
        <p:origin x="1986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088EAF-6ECA-4616-85EF-35AA19C641F3}" type="datetimeFigureOut">
              <a:rPr lang="en-US"/>
              <a:t>6/30/2017</a:t>
            </a:fld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F912AB-2776-42F2-A957-313FC7EFEDB9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206574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D2D7A-D230-4F91-BD59-0A39C2703BA8}" type="datetimeFigureOut">
              <a:rPr lang="en-US"/>
              <a:t>6/30/2017</a:t>
            </a:fld>
            <a:endParaRPr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3199CD-3E1B-4AE6-990F-76F925F5EA9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579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b-LU" noProof="0" dirty="0"/>
              <a:t>Virstellung LX1IQ</a:t>
            </a:r>
            <a:r>
              <a:rPr lang="lb-LU" baseline="0" noProof="0" dirty="0"/>
              <a:t> – Member vum RL – Digital </a:t>
            </a:r>
            <a:r>
              <a:rPr lang="lb-LU" baseline="0" noProof="0" dirty="0" err="1"/>
              <a:t>Voice</a:t>
            </a:r>
            <a:r>
              <a:rPr lang="lb-LU" baseline="0" noProof="0" dirty="0"/>
              <a:t> Communication Manager fir LX</a:t>
            </a:r>
          </a:p>
          <a:p>
            <a:r>
              <a:rPr lang="lb-LU" baseline="0" noProof="0" dirty="0"/>
              <a:t>Wann Froen, opschreiwen an zum </a:t>
            </a:r>
            <a:r>
              <a:rPr lang="lb-LU" baseline="0" noProof="0"/>
              <a:t>Schluss stellen.</a:t>
            </a:r>
            <a:endParaRPr lang="lb-LU" baseline="0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t>1</a:t>
            </a:fld>
            <a:endParaRPr lang="lb-LU" dirty="0"/>
          </a:p>
        </p:txBody>
      </p:sp>
    </p:spTree>
    <p:extLst>
      <p:ext uri="{BB962C8B-B14F-4D97-AF65-F5344CB8AC3E}">
        <p14:creationId xmlns:p14="http://schemas.microsoft.com/office/powerpoint/2010/main" val="36541582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Erklärung </a:t>
            </a:r>
            <a:r>
              <a:rPr lang="de-DE" dirty="0" err="1"/>
              <a:t>vun</a:t>
            </a:r>
            <a:r>
              <a:rPr lang="de-DE" dirty="0"/>
              <a:t> Polymorph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t>2</a:t>
            </a:fld>
            <a:endParaRPr lang="lb-LU" dirty="0"/>
          </a:p>
        </p:txBody>
      </p:sp>
    </p:spTree>
    <p:extLst>
      <p:ext uri="{BB962C8B-B14F-4D97-AF65-F5344CB8AC3E}">
        <p14:creationId xmlns:p14="http://schemas.microsoft.com/office/powerpoint/2010/main" val="2570841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t>3</a:t>
            </a:fld>
            <a:endParaRPr lang="lb-LU" dirty="0"/>
          </a:p>
        </p:txBody>
      </p:sp>
    </p:spTree>
    <p:extLst>
      <p:ext uri="{BB962C8B-B14F-4D97-AF65-F5344CB8AC3E}">
        <p14:creationId xmlns:p14="http://schemas.microsoft.com/office/powerpoint/2010/main" val="2400736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Dezentralt</a:t>
            </a:r>
            <a:r>
              <a:rPr lang="de-DE" baseline="0" dirty="0"/>
              <a:t> Netz, Interlink Peer </a:t>
            </a:r>
            <a:r>
              <a:rPr lang="de-DE" baseline="0" dirty="0" err="1"/>
              <a:t>to</a:t>
            </a:r>
            <a:r>
              <a:rPr lang="de-DE" baseline="0" dirty="0"/>
              <a:t> Peer, Loop </a:t>
            </a:r>
            <a:r>
              <a:rPr lang="de-DE" baseline="0" dirty="0" err="1"/>
              <a:t>detection</a:t>
            </a:r>
            <a:r>
              <a:rPr lang="de-DE" baseline="0" dirty="0"/>
              <a:t>, Modul A </a:t>
            </a:r>
            <a:r>
              <a:rPr lang="de-DE" baseline="0" dirty="0" err="1"/>
              <a:t>fir</a:t>
            </a:r>
            <a:r>
              <a:rPr lang="de-DE" baseline="0" dirty="0"/>
              <a:t> International.</a:t>
            </a:r>
          </a:p>
          <a:p>
            <a:r>
              <a:rPr lang="de-DE" baseline="0" dirty="0" err="1"/>
              <a:t>Ennerstétzung</a:t>
            </a:r>
            <a:r>
              <a:rPr lang="de-DE" baseline="0" dirty="0"/>
              <a:t> </a:t>
            </a:r>
            <a:r>
              <a:rPr lang="de-DE" baseline="0" dirty="0" err="1"/>
              <a:t>vun</a:t>
            </a:r>
            <a:r>
              <a:rPr lang="de-DE" baseline="0" dirty="0"/>
              <a:t> allen </a:t>
            </a:r>
            <a:r>
              <a:rPr lang="de-DE" baseline="0" dirty="0" err="1"/>
              <a:t>gängegen</a:t>
            </a:r>
            <a:r>
              <a:rPr lang="de-DE" baseline="0" dirty="0"/>
              <a:t> </a:t>
            </a:r>
            <a:r>
              <a:rPr lang="de-DE" baseline="0" dirty="0" err="1"/>
              <a:t>HotSpots</a:t>
            </a:r>
            <a:r>
              <a:rPr lang="de-DE" baseline="0" dirty="0"/>
              <a:t> und Soften wie </a:t>
            </a:r>
            <a:r>
              <a:rPr lang="de-DE" baseline="0" dirty="0" err="1"/>
              <a:t>z.b</a:t>
            </a:r>
            <a:r>
              <a:rPr lang="de-DE" baseline="0" dirty="0"/>
              <a:t> DVRPTR 1-3, Dv4Mini, UP4DAR, MMDVM, </a:t>
            </a:r>
            <a:r>
              <a:rPr lang="de-DE" baseline="0" dirty="0" err="1"/>
              <a:t>DVMega</a:t>
            </a:r>
            <a:r>
              <a:rPr lang="de-DE" baseline="0" dirty="0"/>
              <a:t>, </a:t>
            </a:r>
            <a:r>
              <a:rPr lang="de-DE" baseline="0" dirty="0" err="1"/>
              <a:t>WinDV</a:t>
            </a:r>
            <a:r>
              <a:rPr lang="de-DE" baseline="0" dirty="0"/>
              <a:t>, IRCDDB GW, </a:t>
            </a:r>
            <a:r>
              <a:rPr lang="de-DE" baseline="0" dirty="0" err="1"/>
              <a:t>BrandMeister</a:t>
            </a:r>
            <a:r>
              <a:rPr lang="de-DE" baseline="0" dirty="0"/>
              <a:t>, XREF </a:t>
            </a:r>
            <a:r>
              <a:rPr lang="de-DE" baseline="0" dirty="0" err="1"/>
              <a:t>usw</a:t>
            </a:r>
            <a:r>
              <a:rPr lang="de-DE" baseline="0" dirty="0"/>
              <a:t>….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t>8</a:t>
            </a:fld>
            <a:endParaRPr lang="lb-LU" dirty="0"/>
          </a:p>
        </p:txBody>
      </p:sp>
    </p:spTree>
    <p:extLst>
      <p:ext uri="{BB962C8B-B14F-4D97-AF65-F5344CB8AC3E}">
        <p14:creationId xmlns:p14="http://schemas.microsoft.com/office/powerpoint/2010/main" val="29645697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t>9</a:t>
            </a:fld>
            <a:endParaRPr lang="lb-LU" dirty="0"/>
          </a:p>
        </p:txBody>
      </p:sp>
    </p:spTree>
    <p:extLst>
      <p:ext uri="{BB962C8B-B14F-4D97-AF65-F5344CB8AC3E}">
        <p14:creationId xmlns:p14="http://schemas.microsoft.com/office/powerpoint/2010/main" val="25495589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b-L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t>10</a:t>
            </a:fld>
            <a:endParaRPr lang="lb-LU" dirty="0"/>
          </a:p>
        </p:txBody>
      </p:sp>
    </p:spTree>
    <p:extLst>
      <p:ext uri="{BB962C8B-B14F-4D97-AF65-F5344CB8AC3E}">
        <p14:creationId xmlns:p14="http://schemas.microsoft.com/office/powerpoint/2010/main" val="11920726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t>11</a:t>
            </a:fld>
            <a:endParaRPr lang="lb-LU" dirty="0"/>
          </a:p>
        </p:txBody>
      </p:sp>
    </p:spTree>
    <p:extLst>
      <p:ext uri="{BB962C8B-B14F-4D97-AF65-F5344CB8AC3E}">
        <p14:creationId xmlns:p14="http://schemas.microsoft.com/office/powerpoint/2010/main" val="1665664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b-LU" noProof="0" dirty="0"/>
              <a:t>Live</a:t>
            </a:r>
            <a:r>
              <a:rPr lang="lb-LU" baseline="0" noProof="0" dirty="0"/>
              <a:t> </a:t>
            </a:r>
            <a:r>
              <a:rPr lang="lb-LU" baseline="0" noProof="0" dirty="0" err="1"/>
              <a:t>Transcodeierung</a:t>
            </a:r>
            <a:r>
              <a:rPr lang="lb-LU" baseline="0" noProof="0" dirty="0"/>
              <a:t> tëschent allen Protokoller, wann néideg AMBE Server (Patent Verletzung)</a:t>
            </a:r>
            <a:endParaRPr lang="lb-LU" noProof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t>12</a:t>
            </a:fld>
            <a:endParaRPr lang="lb-LU" dirty="0"/>
          </a:p>
        </p:txBody>
      </p:sp>
    </p:spTree>
    <p:extLst>
      <p:ext uri="{BB962C8B-B14F-4D97-AF65-F5344CB8AC3E}">
        <p14:creationId xmlns:p14="http://schemas.microsoft.com/office/powerpoint/2010/main" val="834498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X Minuten </a:t>
            </a:r>
            <a:r>
              <a:rPr lang="de-DE" dirty="0" err="1"/>
              <a:t>rescht</a:t>
            </a:r>
            <a:endParaRPr lang="de-D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3199CD-3E1B-4AE6-990F-76F925F5EA9F}" type="slidenum">
              <a:rPr lang="lb-LU" smtClean="0"/>
              <a:t>14</a:t>
            </a:fld>
            <a:endParaRPr lang="lb-LU" dirty="0"/>
          </a:p>
        </p:txBody>
      </p:sp>
    </p:spTree>
    <p:extLst>
      <p:ext uri="{BB962C8B-B14F-4D97-AF65-F5344CB8AC3E}">
        <p14:creationId xmlns:p14="http://schemas.microsoft.com/office/powerpoint/2010/main" val="19264924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5214" y="1828800"/>
            <a:ext cx="8229600" cy="2895600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12192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9499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3825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9614" y="2514600"/>
            <a:ext cx="8692399" cy="2819400"/>
          </a:xfrm>
        </p:spPr>
        <p:txBody>
          <a:bodyPr anchor="b">
            <a:normAutofit/>
          </a:bodyPr>
          <a:lstStyle>
            <a:lvl1pPr algn="l">
              <a:lnSpc>
                <a:spcPct val="80000"/>
              </a:lnSpc>
              <a:defRPr sz="4800" b="0" cap="none" baseline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5213" y="5410200"/>
            <a:ext cx="8687333" cy="6096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buNone/>
              <a:defRPr sz="200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6181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4781" y="1905001"/>
            <a:ext cx="4419599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29183" y="1905001"/>
            <a:ext cx="4419600" cy="41148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5340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2241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49861" y="1905000"/>
            <a:ext cx="4416552" cy="762000"/>
          </a:xfrm>
        </p:spPr>
        <p:txBody>
          <a:bodyPr anchor="ctr">
            <a:noAutofit/>
          </a:bodyPr>
          <a:lstStyle>
            <a:lvl1pPr marL="0" indent="0">
              <a:spcBef>
                <a:spcPts val="0"/>
              </a:spcBef>
              <a:buNone/>
              <a:defRPr sz="2000" b="0" cap="all" spc="2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49861" y="2743201"/>
            <a:ext cx="4416552" cy="32766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08419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626631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607540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b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414" y="685800"/>
            <a:ext cx="6400800" cy="53340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4498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1414" y="685800"/>
            <a:ext cx="6400799" cy="5334000"/>
          </a:xfrm>
          <a:solidFill>
            <a:schemeClr val="bg2"/>
          </a:solidFill>
          <a:ln w="76200">
            <a:solidFill>
              <a:schemeClr val="tx1"/>
            </a:solidFill>
            <a:miter lim="800000"/>
          </a:ln>
        </p:spPr>
        <p:txBody>
          <a:bodyPr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55604" y="1905000"/>
            <a:ext cx="3596607" cy="2667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b="0" i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65213" y="4648200"/>
            <a:ext cx="3581399" cy="1371600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20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249172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0095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42412" y="381001"/>
            <a:ext cx="1524001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22412" y="381001"/>
            <a:ext cx="7391399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013F82-EE5E-44EE-A61D-E31C6657F26F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079035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1904999"/>
            <a:ext cx="9134391" cy="41148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6422" y="6400800"/>
            <a:ext cx="144938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522413" y="6400800"/>
            <a:ext cx="6553199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Ham Radio 2016 © Luc Engelmann - LX1IQ</a:t>
            </a:r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28211" y="6400800"/>
            <a:ext cx="838201" cy="2762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013F82-EE5E-44EE-A61D-E31C6657F26F}" type="slidenum">
              <a:rPr/>
              <a:p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4030599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1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3838" indent="-223838" algn="l" defTabSz="914400" rtl="0" eaLnBrk="1" latinLnBrk="0" hangingPunct="1">
        <a:lnSpc>
          <a:spcPct val="90000"/>
        </a:lnSpc>
        <a:spcBef>
          <a:spcPts val="1800"/>
        </a:spcBef>
        <a:buClr>
          <a:schemeClr val="accent1"/>
        </a:buClr>
        <a:buSzPct val="10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63550" indent="-231775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SzPct val="10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82625" indent="-21907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57250" indent="-174625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30288" indent="-173038" algn="l" defTabSz="914400" rtl="0" eaLnBrk="1" latinLnBrk="0" hangingPunct="1">
        <a:lnSpc>
          <a:spcPct val="90000"/>
        </a:lnSpc>
        <a:spcBef>
          <a:spcPts val="600"/>
        </a:spcBef>
        <a:buClr>
          <a:schemeClr val="accent1"/>
        </a:buClr>
        <a:buSzPct val="10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0700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38074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5544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72821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3839" userDrawn="1">
          <p15:clr>
            <a:srgbClr val="F26B43"/>
          </p15:clr>
        </p15:guide>
        <p15:guide id="2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"/>
                    </a14:imgEffect>
                  </a14:imgLayer>
                </a14:imgProps>
              </a:ext>
            </a:extLst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1065214" y="3789040"/>
            <a:ext cx="7117430" cy="1011560"/>
          </a:xfrm>
        </p:spPr>
        <p:txBody>
          <a:bodyPr>
            <a:noAutofit/>
          </a:bodyPr>
          <a:lstStyle/>
          <a:p>
            <a:r>
              <a:rPr lang="en-US" b="1" dirty="0"/>
              <a:t>XLX Multiprotocol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65213" y="4800600"/>
            <a:ext cx="8229600" cy="860648"/>
          </a:xfrm>
        </p:spPr>
        <p:txBody>
          <a:bodyPr>
            <a:normAutofit/>
          </a:bodyPr>
          <a:lstStyle/>
          <a:p>
            <a:r>
              <a:rPr lang="it-IT" sz="2400" b="1" dirty="0"/>
              <a:t>Gateway Reflector     by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4372" y="4725144"/>
            <a:ext cx="2269346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8920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77788" y="116632"/>
            <a:ext cx="11593287" cy="1224136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Die </a:t>
            </a:r>
            <a:r>
              <a:rPr lang="de-DE" b="1" dirty="0"/>
              <a:t>Kernpunkte</a:t>
            </a:r>
            <a:br>
              <a:rPr lang="de-DE" b="1" dirty="0"/>
            </a:br>
            <a:r>
              <a:rPr lang="en-US" b="1" dirty="0"/>
              <a:t> des XLX Multiprotocol Reflector Gateways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77788" y="2132856"/>
            <a:ext cx="11017224" cy="4608512"/>
          </a:xfrm>
        </p:spPr>
        <p:txBody>
          <a:bodyPr>
            <a:normAutofit/>
          </a:bodyPr>
          <a:lstStyle/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Open Source.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Objekt orientiert geschrieben in C++.</a:t>
            </a:r>
            <a:endParaRPr lang="en-US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Multithread.</a:t>
            </a:r>
          </a:p>
          <a:p>
            <a:r>
              <a:rPr lang="de-DE" sz="33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Multiprotocol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Polymorph.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Sehr schnelle und einfache Installation unter Linux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.</a:t>
            </a:r>
          </a:p>
          <a:p>
            <a:pPr marL="0" indent="0">
              <a:buNone/>
            </a:pPr>
            <a:endParaRPr lang="de-DE" sz="33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40553" y="6568994"/>
            <a:ext cx="2448272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:p14="http://schemas.microsoft.com/office/powerpoint/2010/main" val="2139132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13"/>
          <p:cNvSpPr>
            <a:spLocks noGrp="1"/>
          </p:cNvSpPr>
          <p:nvPr>
            <p:ph idx="1"/>
          </p:nvPr>
        </p:nvSpPr>
        <p:spPr>
          <a:xfrm>
            <a:off x="477788" y="116632"/>
            <a:ext cx="11377264" cy="655272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de-DE" dirty="0"/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Native Unterstützung folgender Protokolle:</a:t>
            </a:r>
          </a:p>
          <a:p>
            <a:r>
              <a:rPr lang="de-DE" sz="3300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Dplus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, </a:t>
            </a:r>
            <a:r>
              <a:rPr lang="de-DE" sz="3300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Dextra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, DCS, XLX, DMR (DMR+ &amp; </a:t>
            </a:r>
            <a:r>
              <a:rPr lang="de-DE" sz="3300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Homebrew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).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Aktive Loop Prävention für alle Protokolle.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Suchfunktion im Dashboard.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Integrierter AMBE Server Client.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Externer AMBE Server.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Live Transcodierung von D-Star &lt;-&gt; DMR.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Das zur Zeit schnellst wachsende Digital Netz weltweit. </a:t>
            </a:r>
            <a:b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(im Moment um die 180 Reflektoren online)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9733354" y="6581772"/>
            <a:ext cx="2448272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:p14="http://schemas.microsoft.com/office/powerpoint/2010/main" val="1467754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260648"/>
            <a:ext cx="9144001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de-DE" b="1" dirty="0"/>
              <a:t/>
            </a:r>
            <a:br>
              <a:rPr lang="de-DE" b="1" dirty="0"/>
            </a:br>
            <a:r>
              <a:rPr lang="de-DE" sz="4000" b="1" dirty="0"/>
              <a:t>Motivation</a:t>
            </a:r>
            <a:r>
              <a:rPr lang="de-DE" b="1" dirty="0"/>
              <a:t/>
            </a:r>
            <a:br>
              <a:rPr lang="de-DE" b="1" dirty="0"/>
            </a:br>
            <a:r>
              <a:rPr lang="de-DE" sz="2700" dirty="0"/>
              <a:t>Warum noch ein </a:t>
            </a:r>
            <a:r>
              <a:rPr lang="de-DE" sz="2700" dirty="0" err="1"/>
              <a:t>Reflector</a:t>
            </a:r>
            <a:r>
              <a:rPr lang="de-DE" sz="2700" dirty="0"/>
              <a:t> System 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772" y="1268760"/>
            <a:ext cx="11737304" cy="5256584"/>
          </a:xfrm>
        </p:spPr>
        <p:txBody>
          <a:bodyPr>
            <a:noAutofit/>
          </a:bodyPr>
          <a:lstStyle/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Schaffung einer Open Source Alternative zu den bestehenden Monopol-Systemen (der </a:t>
            </a:r>
            <a:r>
              <a:rPr lang="de-DE" sz="33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Sysop</a:t>
            </a:r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kann frei entscheiden) 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Umgehung undurchsichtiger Zwangsregistrierungen 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wie </a:t>
            </a:r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z.B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. </a:t>
            </a:r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US-Trust.</a:t>
            </a:r>
            <a:b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(Jeder </a:t>
            </a:r>
            <a:r>
              <a:rPr lang="de-DE" sz="33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Sysop</a:t>
            </a:r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ist selbst verantwortlich in einem dezentralen Netz)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Zusammenführung aller Nutzer anstatt sie in verschiedene Lager zu zerstreuen. (Multi-protokoll wie </a:t>
            </a:r>
            <a:r>
              <a:rPr lang="de-DE" sz="33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DPlus</a:t>
            </a:r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, DCS, </a:t>
            </a:r>
            <a:r>
              <a:rPr lang="de-DE" sz="33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DExtra</a:t>
            </a:r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und</a:t>
            </a:r>
            <a:b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Multi-standard </a:t>
            </a:r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wie D-Star, DMR und C4FM)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Einfache Benutzung für den Anwender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703569" y="6581772"/>
            <a:ext cx="2485256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:p14="http://schemas.microsoft.com/office/powerpoint/2010/main" val="361223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5780" y="1124744"/>
            <a:ext cx="11449271" cy="5112567"/>
          </a:xfrm>
        </p:spPr>
        <p:txBody>
          <a:bodyPr>
            <a:normAutofit/>
          </a:bodyPr>
          <a:lstStyle/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Anregung der Experimentierfreudigkeit im Sinne 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von</a:t>
            </a:r>
            <a:b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3300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Ham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-Spirit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Förderung der internationalen Zusammenarbeit 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(</a:t>
            </a:r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DVC, Yahoo Gruppe …)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Vernetzung der Reflektoren durch das Interlink Protokoll.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Distanzierung von finanzieller Motivation durch GPL Lizenz und Linux.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Keine Priorisierung von Hardware oder Herstellern.</a:t>
            </a:r>
          </a:p>
          <a:p>
            <a:endParaRPr lang="de-DE" dirty="0"/>
          </a:p>
          <a:p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703569" y="6581772"/>
            <a:ext cx="2485256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:p14="http://schemas.microsoft.com/office/powerpoint/2010/main" val="1642914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260648"/>
            <a:ext cx="9144001" cy="648072"/>
          </a:xfrm>
        </p:spPr>
        <p:txBody>
          <a:bodyPr>
            <a:normAutofit fontScale="90000"/>
          </a:bodyPr>
          <a:lstStyle/>
          <a:p>
            <a:pPr algn="ctr"/>
            <a:r>
              <a:rPr lang="de-DE" b="1" dirty="0"/>
              <a:t/>
            </a:r>
            <a:br>
              <a:rPr lang="de-DE" b="1" dirty="0"/>
            </a:br>
            <a:r>
              <a:rPr lang="de-DE" sz="4000" b="1" dirty="0"/>
              <a:t>Ziel des Projekts</a:t>
            </a:r>
            <a:endParaRPr lang="de-DE" sz="27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772" y="1556792"/>
            <a:ext cx="11737304" cy="4968552"/>
          </a:xfrm>
        </p:spPr>
        <p:txBody>
          <a:bodyPr>
            <a:noAutofit/>
          </a:bodyPr>
          <a:lstStyle/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Die Nutzung einer gängigen und modernen Programmiersprache die auf jeder Plattform genutzt werden kann.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Keine OS oder Bibliotheken Abhängigkeit.</a:t>
            </a:r>
            <a:b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(Volles C++ (11) und PHP)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Performant und Ressource sparend durch objektorientierte Programmierung.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Skalierbar durch natives Multithreading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Keine unnötigen Features wie GPS oder Nachrichten.</a:t>
            </a:r>
          </a:p>
          <a:p>
            <a:endParaRPr lang="de-DE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703569" y="6581772"/>
            <a:ext cx="2485256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:p14="http://schemas.microsoft.com/office/powerpoint/2010/main" val="2759409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772" y="1556792"/>
            <a:ext cx="11737304" cy="4968552"/>
          </a:xfrm>
        </p:spPr>
        <p:txBody>
          <a:bodyPr>
            <a:noAutofit/>
          </a:bodyPr>
          <a:lstStyle/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Einfache Handhabung für den </a:t>
            </a:r>
            <a:r>
              <a:rPr lang="de-DE" sz="33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Sysop</a:t>
            </a:r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durch das Dashboard und die freiwillige Calling-Home Funktion.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Absicherung über einen Gatekeeper durch den </a:t>
            </a:r>
            <a:r>
              <a:rPr lang="de-DE" sz="33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Sysop</a:t>
            </a:r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.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Loopsichere Vernetzung durch ein eigenes Vernetzungsprotokoll.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Attraktiv für den Nutzer und Betreiber durch ein modernes Dashboard mit anpassbarem Design.</a:t>
            </a:r>
          </a:p>
          <a:p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Offene JSON Schnittstelle für Entwickler.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703569" y="6581772"/>
            <a:ext cx="2485256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:p14="http://schemas.microsoft.com/office/powerpoint/2010/main" val="3217465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219114" y="159787"/>
            <a:ext cx="6958508" cy="1641882"/>
          </a:xfrm>
        </p:spPr>
        <p:txBody>
          <a:bodyPr>
            <a:normAutofit/>
          </a:bodyPr>
          <a:lstStyle/>
          <a:p>
            <a:pPr algn="ctr"/>
            <a:r>
              <a:rPr lang="en-US" b="1" dirty="0"/>
              <a:t>Die </a:t>
            </a:r>
            <a:r>
              <a:rPr lang="de-DE" b="1" dirty="0"/>
              <a:t>Funktionsweise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 des XLX Multiprotocol Reflector</a:t>
            </a:r>
            <a:br>
              <a:rPr lang="en-US" b="1" dirty="0"/>
            </a:br>
            <a:r>
              <a:rPr lang="en-US" b="1" dirty="0"/>
              <a:t> Gateways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9406780" y="5661248"/>
            <a:ext cx="1080120" cy="7920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Hotspot</a:t>
            </a:r>
          </a:p>
        </p:txBody>
      </p:sp>
      <p:sp>
        <p:nvSpPr>
          <p:cNvPr id="4" name="Isosceles Triangle 3"/>
          <p:cNvSpPr/>
          <p:nvPr/>
        </p:nvSpPr>
        <p:spPr>
          <a:xfrm>
            <a:off x="621804" y="1412776"/>
            <a:ext cx="1080120" cy="936104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100" dirty="0"/>
              <a:t>ICOM Stack</a:t>
            </a:r>
          </a:p>
        </p:txBody>
      </p:sp>
      <p:sp>
        <p:nvSpPr>
          <p:cNvPr id="5" name="Oval 4"/>
          <p:cNvSpPr/>
          <p:nvPr/>
        </p:nvSpPr>
        <p:spPr>
          <a:xfrm>
            <a:off x="9262764" y="1412776"/>
            <a:ext cx="1224136" cy="9361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IRCDDBGW</a:t>
            </a:r>
            <a:endParaRPr lang="de-DE" sz="1400" dirty="0"/>
          </a:p>
        </p:txBody>
      </p:sp>
      <p:sp>
        <p:nvSpPr>
          <p:cNvPr id="7" name="Rectangle 6"/>
          <p:cNvSpPr/>
          <p:nvPr/>
        </p:nvSpPr>
        <p:spPr>
          <a:xfrm>
            <a:off x="693812" y="5733256"/>
            <a:ext cx="1008112" cy="72008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IPSC 2 Server</a:t>
            </a:r>
            <a:endParaRPr lang="de-DE" sz="1400" dirty="0"/>
          </a:p>
        </p:txBody>
      </p:sp>
      <p:sp>
        <p:nvSpPr>
          <p:cNvPr id="10" name="7-Point Star 9"/>
          <p:cNvSpPr/>
          <p:nvPr/>
        </p:nvSpPr>
        <p:spPr>
          <a:xfrm>
            <a:off x="4989140" y="2348880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XLX001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26 Module</a:t>
            </a:r>
          </a:p>
        </p:txBody>
      </p:sp>
      <p:sp>
        <p:nvSpPr>
          <p:cNvPr id="14" name="7-Point Star 13"/>
          <p:cNvSpPr/>
          <p:nvPr/>
        </p:nvSpPr>
        <p:spPr>
          <a:xfrm>
            <a:off x="6814492" y="4174232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XLX002</a:t>
            </a:r>
          </a:p>
          <a:p>
            <a:pPr algn="ctr"/>
            <a:r>
              <a:rPr lang="de-DE" sz="1400" dirty="0"/>
              <a:t>26</a:t>
            </a:r>
          </a:p>
          <a:p>
            <a:pPr algn="ctr"/>
            <a:r>
              <a:rPr lang="de-DE" sz="1400" dirty="0"/>
              <a:t>Module</a:t>
            </a:r>
          </a:p>
        </p:txBody>
      </p:sp>
      <p:sp>
        <p:nvSpPr>
          <p:cNvPr id="15" name="7-Point Star 14"/>
          <p:cNvSpPr/>
          <p:nvPr/>
        </p:nvSpPr>
        <p:spPr>
          <a:xfrm>
            <a:off x="3163788" y="4149562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/>
              <a:t>XLX003</a:t>
            </a:r>
          </a:p>
          <a:p>
            <a:pPr algn="ctr"/>
            <a:r>
              <a:rPr lang="de-DE" sz="1400" dirty="0"/>
              <a:t>26 Module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263581" y="3475856"/>
            <a:ext cx="792088" cy="674948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4942284" y="5013176"/>
            <a:ext cx="1512168" cy="0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 flipV="1">
            <a:off x="4294212" y="3477580"/>
            <a:ext cx="770384" cy="696652"/>
          </a:xfrm>
          <a:prstGeom prst="straightConnector1">
            <a:avLst/>
          </a:prstGeom>
          <a:ln>
            <a:solidFill>
              <a:schemeClr val="accent3">
                <a:lumMod val="60000"/>
                <a:lumOff val="40000"/>
              </a:schemeClr>
            </a:solidFill>
            <a:headEnd type="triangle"/>
            <a:tailEnd type="triangle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1845940" y="2420888"/>
            <a:ext cx="3024336" cy="43204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V="1">
            <a:off x="1845940" y="5085184"/>
            <a:ext cx="1224136" cy="57606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H="1">
            <a:off x="6526460" y="2060848"/>
            <a:ext cx="2592288" cy="720080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H="1" flipV="1">
            <a:off x="8326660" y="5085184"/>
            <a:ext cx="970065" cy="576064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4849818" y="3700307"/>
            <a:ext cx="17299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Interlink via</a:t>
            </a:r>
          </a:p>
          <a:p>
            <a:pPr algn="ctr"/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XLX Protocol</a:t>
            </a:r>
          </a:p>
          <a:p>
            <a:pPr algn="ctr"/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Loop Erkennung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438895" y="2098582"/>
            <a:ext cx="17007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DPlus</a:t>
            </a:r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(REF001)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013301" y="4726885"/>
            <a:ext cx="31653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DPlus</a:t>
            </a:r>
            <a: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, DCS, </a:t>
            </a:r>
            <a:r>
              <a:rPr lang="de-DE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DExtra</a:t>
            </a:r>
            <a: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oder DMR</a:t>
            </a:r>
          </a:p>
          <a:p>
            <a: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(REF002, DCS002, XRF002)</a:t>
            </a:r>
            <a:endParaRPr lang="de-DE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232948" y="2613394"/>
            <a:ext cx="29054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(</a:t>
            </a:r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REF001, DCS001, XRF001)</a:t>
            </a:r>
          </a:p>
          <a:p>
            <a:endParaRPr lang="de-DE" dirty="0"/>
          </a:p>
        </p:txBody>
      </p:sp>
      <p:sp>
        <p:nvSpPr>
          <p:cNvPr id="40" name="Hexagon 39"/>
          <p:cNvSpPr/>
          <p:nvPr/>
        </p:nvSpPr>
        <p:spPr>
          <a:xfrm>
            <a:off x="544959" y="3403741"/>
            <a:ext cx="1204720" cy="982960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Optional</a:t>
            </a:r>
          </a:p>
          <a:p>
            <a:pPr algn="ctr"/>
            <a:r>
              <a:rPr lang="de-DE" sz="1400" dirty="0" smtClean="0"/>
              <a:t>DMR+</a:t>
            </a:r>
          </a:p>
          <a:p>
            <a:pPr algn="ctr"/>
            <a:r>
              <a:rPr lang="de-DE" sz="1400" dirty="0" smtClean="0"/>
              <a:t>Bridge</a:t>
            </a:r>
            <a:endParaRPr lang="de-DE" sz="1400" dirty="0"/>
          </a:p>
        </p:txBody>
      </p:sp>
      <p:cxnSp>
        <p:nvCxnSpPr>
          <p:cNvPr id="42" name="Straight Arrow Connector 41"/>
          <p:cNvCxnSpPr/>
          <p:nvPr/>
        </p:nvCxnSpPr>
        <p:spPr>
          <a:xfrm flipV="1">
            <a:off x="1989955" y="3183996"/>
            <a:ext cx="2722509" cy="6046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ooter Placeholder 45"/>
          <p:cNvSpPr>
            <a:spLocks noGrp="1"/>
          </p:cNvSpPr>
          <p:nvPr>
            <p:ph type="ftr" sz="quarter" idx="11"/>
          </p:nvPr>
        </p:nvSpPr>
        <p:spPr>
          <a:xfrm>
            <a:off x="9697383" y="6544450"/>
            <a:ext cx="2485256" cy="313550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  <p:sp>
        <p:nvSpPr>
          <p:cNvPr id="27" name="Hexagon 26"/>
          <p:cNvSpPr/>
          <p:nvPr/>
        </p:nvSpPr>
        <p:spPr>
          <a:xfrm>
            <a:off x="9391922" y="3188212"/>
            <a:ext cx="1384495" cy="823394"/>
          </a:xfrm>
          <a:prstGeom prst="hexagon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 smtClean="0"/>
              <a:t>MMDVM</a:t>
            </a:r>
          </a:p>
          <a:p>
            <a:pPr algn="ctr"/>
            <a:r>
              <a:rPr lang="de-DE" sz="1400" dirty="0" smtClean="0"/>
              <a:t>D-Star + DMR</a:t>
            </a:r>
            <a:endParaRPr lang="de-DE" sz="1400" dirty="0"/>
          </a:p>
        </p:txBody>
      </p:sp>
      <p:cxnSp>
        <p:nvCxnSpPr>
          <p:cNvPr id="29" name="Straight Arrow Connector 28"/>
          <p:cNvCxnSpPr/>
          <p:nvPr/>
        </p:nvCxnSpPr>
        <p:spPr>
          <a:xfrm flipH="1">
            <a:off x="8232948" y="3870165"/>
            <a:ext cx="1029816" cy="516536"/>
          </a:xfrm>
          <a:prstGeom prst="straightConnector1">
            <a:avLst/>
          </a:prstGeom>
          <a:ln>
            <a:solidFill>
              <a:srgbClr val="FF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620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7" grpId="0" animBg="1"/>
      <p:bldP spid="10" grpId="0" animBg="1"/>
      <p:bldP spid="14" grpId="0" animBg="1"/>
      <p:bldP spid="15" grpId="0" animBg="1"/>
      <p:bldP spid="35" grpId="0"/>
      <p:bldP spid="36" grpId="0"/>
      <p:bldP spid="38" grpId="0"/>
      <p:bldP spid="39" grpId="0"/>
      <p:bldP spid="40" grpId="0" animBg="1"/>
      <p:bldP spid="2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2154663" y="135415"/>
            <a:ext cx="6958508" cy="1566409"/>
          </a:xfrm>
        </p:spPr>
        <p:txBody>
          <a:bodyPr>
            <a:noAutofit/>
          </a:bodyPr>
          <a:lstStyle/>
          <a:p>
            <a:pPr algn="ctr"/>
            <a:r>
              <a:rPr lang="en-US" b="1" dirty="0"/>
              <a:t>Die </a:t>
            </a:r>
            <a:r>
              <a:rPr lang="de-DE" b="1" dirty="0"/>
              <a:t>Funktionsweise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 </a:t>
            </a:r>
            <a:r>
              <a:rPr lang="en-US" b="1" dirty="0" smtClean="0"/>
              <a:t>der DMR </a:t>
            </a:r>
            <a:r>
              <a:rPr lang="de-DE" b="1" dirty="0" smtClean="0"/>
              <a:t>Implementierung</a:t>
            </a:r>
            <a:br>
              <a:rPr lang="de-DE" b="1" dirty="0" smtClean="0"/>
            </a:br>
            <a:r>
              <a:rPr lang="de-DE" b="1" dirty="0" smtClean="0"/>
              <a:t>Keep </a:t>
            </a:r>
            <a:r>
              <a:rPr lang="de-DE" b="1" dirty="0" err="1" smtClean="0"/>
              <a:t>it</a:t>
            </a:r>
            <a:r>
              <a:rPr lang="de-DE" b="1" dirty="0" smtClean="0"/>
              <a:t> simple !!</a:t>
            </a:r>
            <a:endParaRPr lang="de-DE" b="1" dirty="0"/>
          </a:p>
        </p:txBody>
      </p:sp>
      <p:sp>
        <p:nvSpPr>
          <p:cNvPr id="46" name="Footer Placeholder 45"/>
          <p:cNvSpPr>
            <a:spLocks noGrp="1"/>
          </p:cNvSpPr>
          <p:nvPr>
            <p:ph type="ftr" sz="quarter" idx="11"/>
          </p:nvPr>
        </p:nvSpPr>
        <p:spPr>
          <a:xfrm>
            <a:off x="9697383" y="6544450"/>
            <a:ext cx="2485256" cy="313550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  <p:sp>
        <p:nvSpPr>
          <p:cNvPr id="2" name="Rounded Rectangle 1"/>
          <p:cNvSpPr/>
          <p:nvPr/>
        </p:nvSpPr>
        <p:spPr>
          <a:xfrm>
            <a:off x="549796" y="1916832"/>
            <a:ext cx="1368152" cy="50405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err="1" smtClean="0"/>
              <a:t>Modul</a:t>
            </a:r>
            <a:r>
              <a:rPr lang="lb-LU" dirty="0" smtClean="0"/>
              <a:t> A</a:t>
            </a:r>
            <a:endParaRPr lang="lb-LU" dirty="0"/>
          </a:p>
        </p:txBody>
      </p:sp>
      <p:sp>
        <p:nvSpPr>
          <p:cNvPr id="27" name="Rounded Rectangle 26"/>
          <p:cNvSpPr/>
          <p:nvPr/>
        </p:nvSpPr>
        <p:spPr>
          <a:xfrm>
            <a:off x="549796" y="2635896"/>
            <a:ext cx="1368152" cy="50405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err="1" smtClean="0"/>
              <a:t>Modul</a:t>
            </a:r>
            <a:r>
              <a:rPr lang="lb-LU" dirty="0" smtClean="0"/>
              <a:t> B</a:t>
            </a:r>
            <a:endParaRPr lang="lb-LU" dirty="0"/>
          </a:p>
        </p:txBody>
      </p:sp>
      <p:sp>
        <p:nvSpPr>
          <p:cNvPr id="29" name="Rounded Rectangle 28"/>
          <p:cNvSpPr/>
          <p:nvPr/>
        </p:nvSpPr>
        <p:spPr>
          <a:xfrm>
            <a:off x="562759" y="3354960"/>
            <a:ext cx="1368152" cy="50405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err="1" smtClean="0"/>
              <a:t>Modul</a:t>
            </a:r>
            <a:r>
              <a:rPr lang="lb-LU" dirty="0" smtClean="0"/>
              <a:t> C</a:t>
            </a:r>
            <a:endParaRPr lang="lb-LU" dirty="0"/>
          </a:p>
        </p:txBody>
      </p:sp>
      <p:sp>
        <p:nvSpPr>
          <p:cNvPr id="31" name="Rounded Rectangle 30"/>
          <p:cNvSpPr/>
          <p:nvPr/>
        </p:nvSpPr>
        <p:spPr>
          <a:xfrm>
            <a:off x="598332" y="5733256"/>
            <a:ext cx="1368152" cy="504056"/>
          </a:xfrm>
          <a:prstGeom prst="round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err="1" smtClean="0"/>
              <a:t>Modul</a:t>
            </a:r>
            <a:r>
              <a:rPr lang="lb-LU" dirty="0" smtClean="0"/>
              <a:t> Z</a:t>
            </a:r>
            <a:endParaRPr lang="lb-LU" dirty="0"/>
          </a:p>
        </p:txBody>
      </p:sp>
      <p:sp>
        <p:nvSpPr>
          <p:cNvPr id="33" name="Rounded Rectangle 32"/>
          <p:cNvSpPr/>
          <p:nvPr/>
        </p:nvSpPr>
        <p:spPr>
          <a:xfrm>
            <a:off x="3278947" y="1916832"/>
            <a:ext cx="1368152" cy="50405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smtClean="0"/>
              <a:t>TG 4001</a:t>
            </a:r>
            <a:endParaRPr lang="lb-LU" dirty="0"/>
          </a:p>
        </p:txBody>
      </p:sp>
      <p:sp>
        <p:nvSpPr>
          <p:cNvPr id="34" name="Rounded Rectangle 33"/>
          <p:cNvSpPr/>
          <p:nvPr/>
        </p:nvSpPr>
        <p:spPr>
          <a:xfrm>
            <a:off x="3278947" y="2635896"/>
            <a:ext cx="1368152" cy="50405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smtClean="0"/>
              <a:t>TG 4002</a:t>
            </a:r>
            <a:endParaRPr lang="lb-LU" dirty="0"/>
          </a:p>
        </p:txBody>
      </p:sp>
      <p:sp>
        <p:nvSpPr>
          <p:cNvPr id="41" name="Rounded Rectangle 40"/>
          <p:cNvSpPr/>
          <p:nvPr/>
        </p:nvSpPr>
        <p:spPr>
          <a:xfrm>
            <a:off x="3291506" y="3354960"/>
            <a:ext cx="1368152" cy="50405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smtClean="0"/>
              <a:t>TG 4003</a:t>
            </a:r>
            <a:endParaRPr lang="lb-LU" dirty="0"/>
          </a:p>
        </p:txBody>
      </p:sp>
      <p:sp>
        <p:nvSpPr>
          <p:cNvPr id="43" name="Rounded Rectangle 42"/>
          <p:cNvSpPr/>
          <p:nvPr/>
        </p:nvSpPr>
        <p:spPr>
          <a:xfrm>
            <a:off x="3278947" y="5733256"/>
            <a:ext cx="1368152" cy="504056"/>
          </a:xfrm>
          <a:prstGeom prst="round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smtClean="0"/>
              <a:t>TG 4026</a:t>
            </a:r>
            <a:endParaRPr lang="lb-LU" dirty="0"/>
          </a:p>
        </p:txBody>
      </p:sp>
      <p:sp>
        <p:nvSpPr>
          <p:cNvPr id="8" name="TextBox 7"/>
          <p:cNvSpPr txBox="1"/>
          <p:nvPr/>
        </p:nvSpPr>
        <p:spPr>
          <a:xfrm>
            <a:off x="1089856" y="3671153"/>
            <a:ext cx="2880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b-LU" sz="3200" dirty="0" smtClean="0"/>
              <a:t>.</a:t>
            </a:r>
          </a:p>
          <a:p>
            <a:r>
              <a:rPr lang="lb-LU" sz="3200" dirty="0" smtClean="0"/>
              <a:t>.</a:t>
            </a:r>
          </a:p>
          <a:p>
            <a:r>
              <a:rPr lang="lb-LU" sz="3200" dirty="0" smtClean="0"/>
              <a:t>.</a:t>
            </a:r>
          </a:p>
          <a:p>
            <a:r>
              <a:rPr lang="lb-LU" sz="3200" dirty="0"/>
              <a:t>.</a:t>
            </a:r>
            <a:endParaRPr lang="lb-LU" sz="3200" dirty="0" smtClean="0"/>
          </a:p>
        </p:txBody>
      </p:sp>
      <p:sp>
        <p:nvSpPr>
          <p:cNvPr id="44" name="TextBox 43"/>
          <p:cNvSpPr txBox="1"/>
          <p:nvPr/>
        </p:nvSpPr>
        <p:spPr>
          <a:xfrm>
            <a:off x="3831566" y="3671153"/>
            <a:ext cx="28803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b-LU" sz="3200" dirty="0" smtClean="0"/>
              <a:t>.</a:t>
            </a:r>
          </a:p>
          <a:p>
            <a:r>
              <a:rPr lang="lb-LU" sz="3200" dirty="0" smtClean="0"/>
              <a:t>.</a:t>
            </a:r>
          </a:p>
          <a:p>
            <a:r>
              <a:rPr lang="lb-LU" sz="3200" dirty="0" smtClean="0"/>
              <a:t>.</a:t>
            </a:r>
          </a:p>
          <a:p>
            <a:r>
              <a:rPr lang="lb-LU" sz="3200" dirty="0"/>
              <a:t>.</a:t>
            </a:r>
            <a:endParaRPr lang="lb-LU" sz="3200" dirty="0" smtClean="0"/>
          </a:p>
        </p:txBody>
      </p:sp>
      <p:sp>
        <p:nvSpPr>
          <p:cNvPr id="9" name="Left-Right Arrow 8"/>
          <p:cNvSpPr/>
          <p:nvPr/>
        </p:nvSpPr>
        <p:spPr>
          <a:xfrm>
            <a:off x="2143156" y="2061356"/>
            <a:ext cx="936104" cy="215008"/>
          </a:xfrm>
          <a:prstGeom prst="left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b-LU"/>
          </a:p>
        </p:txBody>
      </p:sp>
      <p:sp>
        <p:nvSpPr>
          <p:cNvPr id="45" name="Left-Right Arrow 44"/>
          <p:cNvSpPr/>
          <p:nvPr/>
        </p:nvSpPr>
        <p:spPr>
          <a:xfrm>
            <a:off x="2143156" y="2780928"/>
            <a:ext cx="936104" cy="215008"/>
          </a:xfrm>
          <a:prstGeom prst="left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b-LU"/>
          </a:p>
        </p:txBody>
      </p:sp>
      <p:sp>
        <p:nvSpPr>
          <p:cNvPr id="47" name="Left-Right Arrow 46"/>
          <p:cNvSpPr/>
          <p:nvPr/>
        </p:nvSpPr>
        <p:spPr>
          <a:xfrm>
            <a:off x="2143156" y="3499484"/>
            <a:ext cx="936104" cy="215008"/>
          </a:xfrm>
          <a:prstGeom prst="left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b-LU"/>
          </a:p>
        </p:txBody>
      </p:sp>
      <p:sp>
        <p:nvSpPr>
          <p:cNvPr id="48" name="Left-Right Arrow 47"/>
          <p:cNvSpPr/>
          <p:nvPr/>
        </p:nvSpPr>
        <p:spPr>
          <a:xfrm>
            <a:off x="2154663" y="5877780"/>
            <a:ext cx="936104" cy="215008"/>
          </a:xfrm>
          <a:prstGeom prst="leftRightArrow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lb-LU"/>
          </a:p>
        </p:txBody>
      </p:sp>
      <p:sp>
        <p:nvSpPr>
          <p:cNvPr id="49" name="Content Placeholder 2"/>
          <p:cNvSpPr>
            <a:spLocks noGrp="1"/>
          </p:cNvSpPr>
          <p:nvPr>
            <p:ph idx="1"/>
          </p:nvPr>
        </p:nvSpPr>
        <p:spPr>
          <a:xfrm>
            <a:off x="5187158" y="1916832"/>
            <a:ext cx="6883917" cy="4608512"/>
          </a:xfrm>
        </p:spPr>
        <p:txBody>
          <a:bodyPr>
            <a:noAutofit/>
          </a:bodyPr>
          <a:lstStyle/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Kompatibel zum D-Star System.</a:t>
            </a: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26 Module &lt;-&gt; 26 </a:t>
            </a:r>
            <a:r>
              <a:rPr lang="de-DE" sz="3300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Talking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Gruppen.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Verlinkung via Privat oder Group Call.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Live </a:t>
            </a:r>
            <a:r>
              <a:rPr lang="de-DE" sz="33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ranscodierung in digitaler Qualität.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Nutzung der bekannten DMR Befehle </a:t>
            </a:r>
            <a:r>
              <a:rPr lang="de-DE" sz="3300" dirty="0" err="1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z.b.</a:t>
            </a:r>
            <a:r>
              <a:rPr lang="de-DE" sz="33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 TG4000 usw...</a:t>
            </a:r>
            <a:endParaRPr lang="de-DE" sz="3300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953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7" grpId="0" animBg="1"/>
      <p:bldP spid="29" grpId="0" animBg="1"/>
      <p:bldP spid="31" grpId="0" animBg="1"/>
      <p:bldP spid="33" grpId="0" animBg="1"/>
      <p:bldP spid="34" grpId="0" animBg="1"/>
      <p:bldP spid="41" grpId="0" animBg="1"/>
      <p:bldP spid="43" grpId="0" animBg="1"/>
      <p:bldP spid="8" grpId="0"/>
      <p:bldP spid="44" grpId="0"/>
      <p:bldP spid="9" grpId="0" animBg="1"/>
      <p:bldP spid="45" grpId="0" animBg="1"/>
      <p:bldP spid="47" grpId="0" animBg="1"/>
      <p:bldP spid="4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16631"/>
            <a:ext cx="12188825" cy="1914549"/>
          </a:xfrm>
        </p:spPr>
        <p:txBody>
          <a:bodyPr>
            <a:noAutofit/>
          </a:bodyPr>
          <a:lstStyle/>
          <a:p>
            <a:pPr algn="ctr"/>
            <a:r>
              <a:rPr lang="de-DE" sz="3200" b="1" dirty="0" smtClean="0"/>
              <a:t>Die Funktionsweise</a:t>
            </a:r>
            <a:br>
              <a:rPr lang="de-DE" sz="3200" b="1" dirty="0" smtClean="0"/>
            </a:br>
            <a:r>
              <a:rPr lang="de-DE" sz="3200" b="1" dirty="0" smtClean="0"/>
              <a:t> der live Transcodierung zwischen den beiden Codecs</a:t>
            </a:r>
            <a:br>
              <a:rPr lang="de-DE" sz="3200" b="1" dirty="0" smtClean="0"/>
            </a:br>
            <a:r>
              <a:rPr lang="de-DE" sz="3200" b="1" dirty="0" smtClean="0"/>
              <a:t> AMBE2 (D-Star) und AMBE2+ (DMR,C4FM usw..)</a:t>
            </a:r>
            <a:br>
              <a:rPr lang="de-DE" sz="3200" b="1" dirty="0" smtClean="0"/>
            </a:br>
            <a:r>
              <a:rPr lang="de-DE" sz="3200" b="1" dirty="0" smtClean="0"/>
              <a:t> und den verschiedenen Protokollen</a:t>
            </a:r>
            <a:endParaRPr lang="de-DE" sz="3200" b="1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9622804" y="6453336"/>
            <a:ext cx="2448272" cy="288032"/>
          </a:xfrm>
        </p:spPr>
        <p:txBody>
          <a:bodyPr/>
          <a:lstStyle/>
          <a:p>
            <a:pPr algn="r"/>
            <a:r>
              <a:rPr lang="nb-NO" dirty="0" smtClean="0"/>
              <a:t>Ham Radio 2016 © Luc Engelmann - LX1IQ</a:t>
            </a:r>
            <a:endParaRPr lang="nb-NO" dirty="0"/>
          </a:p>
        </p:txBody>
      </p:sp>
      <p:sp>
        <p:nvSpPr>
          <p:cNvPr id="5" name="7-Point Star 4"/>
          <p:cNvSpPr/>
          <p:nvPr/>
        </p:nvSpPr>
        <p:spPr>
          <a:xfrm>
            <a:off x="4604104" y="2348880"/>
            <a:ext cx="2808312" cy="2595736"/>
          </a:xfrm>
          <a:prstGeom prst="star7">
            <a:avLst>
              <a:gd name="adj" fmla="val 33206"/>
              <a:gd name="hf" fmla="val 102572"/>
              <a:gd name="vf" fmla="val 105210"/>
            </a:avLst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>
              <a:solidFill>
                <a:schemeClr val="tx1"/>
              </a:solidFill>
            </a:endParaRPr>
          </a:p>
          <a:p>
            <a:pPr algn="ctr"/>
            <a:r>
              <a:rPr lang="de-DE" sz="2400" dirty="0" smtClean="0">
                <a:solidFill>
                  <a:schemeClr val="tx1"/>
                </a:solidFill>
              </a:rPr>
              <a:t>XLX</a:t>
            </a:r>
          </a:p>
          <a:p>
            <a:pPr algn="ctr"/>
            <a:r>
              <a:rPr lang="de-DE" dirty="0" err="1" smtClean="0">
                <a:solidFill>
                  <a:schemeClr val="tx1"/>
                </a:solidFill>
              </a:rPr>
              <a:t>Multiprotocol</a:t>
            </a:r>
            <a:endParaRPr lang="de-DE" dirty="0" smtClean="0">
              <a:solidFill>
                <a:schemeClr val="tx1"/>
              </a:solidFill>
            </a:endParaRPr>
          </a:p>
          <a:p>
            <a:pPr algn="ctr"/>
            <a:endParaRPr lang="de-DE" sz="1600" dirty="0">
              <a:solidFill>
                <a:schemeClr val="tx1"/>
              </a:solidFill>
            </a:endParaRPr>
          </a:p>
          <a:p>
            <a:pPr algn="ctr"/>
            <a:r>
              <a:rPr lang="de-DE" dirty="0" smtClean="0">
                <a:solidFill>
                  <a:schemeClr val="tx1"/>
                </a:solidFill>
              </a:rPr>
              <a:t>Integrierter AMBE Client</a:t>
            </a:r>
          </a:p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Isosceles Triangle 5"/>
          <p:cNvSpPr/>
          <p:nvPr/>
        </p:nvSpPr>
        <p:spPr>
          <a:xfrm>
            <a:off x="2131528" y="2188096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Oval 6"/>
          <p:cNvSpPr/>
          <p:nvPr/>
        </p:nvSpPr>
        <p:spPr>
          <a:xfrm>
            <a:off x="1171971" y="2529855"/>
            <a:ext cx="1086388" cy="102758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C4FM</a:t>
            </a:r>
            <a:endParaRPr lang="de-DE" dirty="0"/>
          </a:p>
        </p:txBody>
      </p:sp>
      <p:sp>
        <p:nvSpPr>
          <p:cNvPr id="9" name="Rectangle 8"/>
          <p:cNvSpPr/>
          <p:nvPr/>
        </p:nvSpPr>
        <p:spPr>
          <a:xfrm>
            <a:off x="1627932" y="2348880"/>
            <a:ext cx="916384" cy="5040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D-Star</a:t>
            </a:r>
            <a:endParaRPr lang="de-DE" dirty="0"/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3358108" y="3043647"/>
            <a:ext cx="1399581" cy="3853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8" name="Rounded Rectangle 7"/>
          <p:cNvSpPr/>
          <p:nvPr/>
        </p:nvSpPr>
        <p:spPr>
          <a:xfrm>
            <a:off x="2107828" y="270892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DMR</a:t>
            </a:r>
            <a:endParaRPr lang="de-DE" dirty="0"/>
          </a:p>
        </p:txBody>
      </p:sp>
      <p:sp>
        <p:nvSpPr>
          <p:cNvPr id="11" name="Flowchart: Decision 10"/>
          <p:cNvSpPr/>
          <p:nvPr/>
        </p:nvSpPr>
        <p:spPr>
          <a:xfrm>
            <a:off x="1459194" y="5298739"/>
            <a:ext cx="1675813" cy="1368152"/>
          </a:xfrm>
          <a:prstGeom prst="flowChartDecision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b-LU" dirty="0" smtClean="0"/>
              <a:t>AMBE</a:t>
            </a:r>
            <a:br>
              <a:rPr lang="lb-LU" dirty="0" smtClean="0"/>
            </a:br>
            <a:r>
              <a:rPr lang="lb-LU" dirty="0" smtClean="0"/>
              <a:t>Server</a:t>
            </a:r>
            <a:endParaRPr lang="lb-LU" dirty="0"/>
          </a:p>
        </p:txBody>
      </p:sp>
      <p:sp>
        <p:nvSpPr>
          <p:cNvPr id="19" name="TextBox 18"/>
          <p:cNvSpPr txBox="1"/>
          <p:nvPr/>
        </p:nvSpPr>
        <p:spPr>
          <a:xfrm>
            <a:off x="3064147" y="2535299"/>
            <a:ext cx="1897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b-LU" sz="1400" b="1" dirty="0" smtClean="0"/>
              <a:t>Original </a:t>
            </a:r>
            <a:r>
              <a:rPr lang="de-DE" sz="1400" b="1" dirty="0" smtClean="0"/>
              <a:t>Audio Stream</a:t>
            </a:r>
            <a:endParaRPr lang="de-DE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3605342" y="5672520"/>
            <a:ext cx="18972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b-LU" sz="1400" b="1" dirty="0" smtClean="0"/>
              <a:t>Original </a:t>
            </a:r>
            <a:r>
              <a:rPr lang="de-DE" sz="1400" b="1" dirty="0" smtClean="0"/>
              <a:t>Audio Stream</a:t>
            </a:r>
            <a:endParaRPr lang="de-DE" sz="1400" b="1" dirty="0"/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3062337" y="4657694"/>
            <a:ext cx="1879947" cy="106316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207462" y="4301059"/>
            <a:ext cx="276248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lb-LU" sz="1600" b="1" dirty="0" err="1" smtClean="0">
                <a:solidFill>
                  <a:srgbClr val="92D050"/>
                </a:solidFill>
              </a:rPr>
              <a:t>Transcodierter</a:t>
            </a:r>
            <a:r>
              <a:rPr lang="lb-LU" sz="1600" b="1" dirty="0" smtClean="0">
                <a:solidFill>
                  <a:srgbClr val="92D050"/>
                </a:solidFill>
              </a:rPr>
              <a:t>  </a:t>
            </a:r>
            <a:r>
              <a:rPr lang="de-DE" sz="1600" b="1" dirty="0" smtClean="0">
                <a:solidFill>
                  <a:srgbClr val="92D050"/>
                </a:solidFill>
              </a:rPr>
              <a:t>Audio Stream</a:t>
            </a:r>
            <a:endParaRPr lang="de-DE" sz="1600" b="1" dirty="0">
              <a:solidFill>
                <a:srgbClr val="92D050"/>
              </a:solidFill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flipV="1">
            <a:off x="2867289" y="4426680"/>
            <a:ext cx="1849594" cy="1041401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 flipH="1" flipV="1">
            <a:off x="3248027" y="3308821"/>
            <a:ext cx="1420115" cy="381880"/>
          </a:xfrm>
          <a:prstGeom prst="straightConnector1">
            <a:avLst/>
          </a:prstGeom>
          <a:ln>
            <a:solidFill>
              <a:srgbClr val="92D05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37" name="Content Placeholder 2"/>
          <p:cNvSpPr>
            <a:spLocks noGrp="1"/>
          </p:cNvSpPr>
          <p:nvPr>
            <p:ph idx="1"/>
          </p:nvPr>
        </p:nvSpPr>
        <p:spPr>
          <a:xfrm>
            <a:off x="7534572" y="2188096"/>
            <a:ext cx="4536503" cy="3617168"/>
          </a:xfrm>
        </p:spPr>
        <p:txBody>
          <a:bodyPr>
            <a:noAutofit/>
          </a:bodyPr>
          <a:lstStyle/>
          <a:p>
            <a:r>
              <a:rPr lang="de-DE" sz="2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Die Protokoll Transcodierung zwischen den verschiedenen Protokollen wird vom XLX Server bewerkstelligt</a:t>
            </a:r>
            <a:br>
              <a:rPr lang="de-DE" sz="2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endParaRPr lang="de-DE" sz="2800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de-DE" sz="28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Der Audio Stream durch den AMBE Server</a:t>
            </a:r>
          </a:p>
        </p:txBody>
      </p:sp>
    </p:spTree>
    <p:extLst>
      <p:ext uri="{BB962C8B-B14F-4D97-AF65-F5344CB8AC3E}">
        <p14:creationId xmlns:p14="http://schemas.microsoft.com/office/powerpoint/2010/main" val="4032139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  <p:bldP spid="8" grpId="0" animBg="1"/>
      <p:bldP spid="11" grpId="0" animBg="1"/>
      <p:bldP spid="19" grpId="0"/>
      <p:bldP spid="21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413" y="381000"/>
            <a:ext cx="9144001" cy="599728"/>
          </a:xfrm>
        </p:spPr>
        <p:txBody>
          <a:bodyPr/>
          <a:lstStyle/>
          <a:p>
            <a:pPr algn="ctr"/>
            <a:r>
              <a:rPr lang="en-US" b="1" dirty="0"/>
              <a:t>DER XLX API Server</a:t>
            </a:r>
          </a:p>
        </p:txBody>
      </p:sp>
      <p:sp>
        <p:nvSpPr>
          <p:cNvPr id="8" name="7-Point Star 7"/>
          <p:cNvSpPr/>
          <p:nvPr/>
        </p:nvSpPr>
        <p:spPr>
          <a:xfrm>
            <a:off x="1011932" y="4179168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XLX001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26 Module</a:t>
            </a:r>
          </a:p>
        </p:txBody>
      </p:sp>
      <p:sp>
        <p:nvSpPr>
          <p:cNvPr id="10" name="7-Point Star 9"/>
          <p:cNvSpPr/>
          <p:nvPr/>
        </p:nvSpPr>
        <p:spPr>
          <a:xfrm>
            <a:off x="1164332" y="4331568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XLX001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26 Module</a:t>
            </a:r>
          </a:p>
        </p:txBody>
      </p:sp>
      <p:sp>
        <p:nvSpPr>
          <p:cNvPr id="11" name="7-Point Star 10"/>
          <p:cNvSpPr/>
          <p:nvPr/>
        </p:nvSpPr>
        <p:spPr>
          <a:xfrm>
            <a:off x="1316732" y="4483968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XLX001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26 Module</a:t>
            </a:r>
          </a:p>
        </p:txBody>
      </p:sp>
      <p:sp>
        <p:nvSpPr>
          <p:cNvPr id="12" name="7-Point Star 11"/>
          <p:cNvSpPr/>
          <p:nvPr/>
        </p:nvSpPr>
        <p:spPr>
          <a:xfrm>
            <a:off x="1469132" y="4636368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XLX001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26 Module</a:t>
            </a:r>
          </a:p>
        </p:txBody>
      </p:sp>
      <p:sp>
        <p:nvSpPr>
          <p:cNvPr id="13" name="7-Point Star 12"/>
          <p:cNvSpPr/>
          <p:nvPr/>
        </p:nvSpPr>
        <p:spPr>
          <a:xfrm>
            <a:off x="1621532" y="4788768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XLX001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26 Module</a:t>
            </a:r>
          </a:p>
        </p:txBody>
      </p:sp>
      <p:sp>
        <p:nvSpPr>
          <p:cNvPr id="14" name="7-Point Star 13"/>
          <p:cNvSpPr/>
          <p:nvPr/>
        </p:nvSpPr>
        <p:spPr>
          <a:xfrm>
            <a:off x="1773932" y="4941168"/>
            <a:ext cx="1418456" cy="1346448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400" dirty="0">
                <a:solidFill>
                  <a:schemeClr val="tx1"/>
                </a:solidFill>
              </a:rPr>
              <a:t>XLX001</a:t>
            </a:r>
          </a:p>
          <a:p>
            <a:pPr algn="ctr"/>
            <a:r>
              <a:rPr lang="de-DE" sz="1400" dirty="0">
                <a:solidFill>
                  <a:schemeClr val="tx1"/>
                </a:solidFill>
              </a:rPr>
              <a:t>26 Module</a:t>
            </a:r>
          </a:p>
        </p:txBody>
      </p:sp>
      <p:sp>
        <p:nvSpPr>
          <p:cNvPr id="6" name="Flowchart: Magnetic Disk 5"/>
          <p:cNvSpPr/>
          <p:nvPr/>
        </p:nvSpPr>
        <p:spPr>
          <a:xfrm>
            <a:off x="5014292" y="1571836"/>
            <a:ext cx="2160240" cy="1008112"/>
          </a:xfrm>
          <a:prstGeom prst="flowChartMagneticDisk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XLX API Server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2735188" y="2708920"/>
            <a:ext cx="2495128" cy="1927448"/>
          </a:xfrm>
          <a:prstGeom prst="straightConnector1">
            <a:avLst/>
          </a:prstGeom>
          <a:ln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1316732" y="2708920"/>
            <a:ext cx="3024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Freiwilliges Calling-Home mit Auto Registrierung</a:t>
            </a:r>
          </a:p>
        </p:txBody>
      </p:sp>
      <p:sp>
        <p:nvSpPr>
          <p:cNvPr id="28" name="Content Placeholder 13"/>
          <p:cNvSpPr>
            <a:spLocks noGrp="1"/>
          </p:cNvSpPr>
          <p:nvPr>
            <p:ph idx="1"/>
          </p:nvPr>
        </p:nvSpPr>
        <p:spPr>
          <a:xfrm>
            <a:off x="7606580" y="1052736"/>
            <a:ext cx="4392488" cy="5234880"/>
          </a:xfrm>
        </p:spPr>
        <p:txBody>
          <a:bodyPr>
            <a:normAutofit/>
          </a:bodyPr>
          <a:lstStyle/>
          <a:p>
            <a:r>
              <a:rPr lang="de-DE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Self</a:t>
            </a:r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-Care Datenbank</a:t>
            </a:r>
          </a:p>
          <a:p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Interlink Administration und Visualisierung</a:t>
            </a:r>
          </a:p>
          <a:p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Live XLX </a:t>
            </a:r>
            <a:r>
              <a:rPr lang="de-DE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Reflector</a:t>
            </a:r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on/offline Status</a:t>
            </a:r>
          </a:p>
          <a:p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Automatische Host File Ausgabe im Standard </a:t>
            </a:r>
            <a:r>
              <a:rPr lang="de-DE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txt</a:t>
            </a:r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und </a:t>
            </a:r>
            <a:r>
              <a:rPr lang="de-DE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XML Format für Entwickler</a:t>
            </a:r>
          </a:p>
          <a:p>
            <a: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Automatische Ausgabe der DMR ID, synchron mit der </a:t>
            </a:r>
            <a:b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DMR-Marc Datenbank.</a:t>
            </a:r>
            <a:endParaRPr lang="de-DE" dirty="0"/>
          </a:p>
          <a:p>
            <a:endParaRPr lang="de-DE" sz="2000" dirty="0"/>
          </a:p>
          <a:p>
            <a:endParaRPr lang="de-DE" sz="2000" dirty="0"/>
          </a:p>
          <a:p>
            <a:endParaRPr lang="de-DE" sz="2000" dirty="0"/>
          </a:p>
        </p:txBody>
      </p:sp>
      <p:sp>
        <p:nvSpPr>
          <p:cNvPr id="29" name="Isosceles Triangle 28"/>
          <p:cNvSpPr/>
          <p:nvPr/>
        </p:nvSpPr>
        <p:spPr>
          <a:xfrm>
            <a:off x="6045112" y="4763616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0" name="Oval 29"/>
          <p:cNvSpPr/>
          <p:nvPr/>
        </p:nvSpPr>
        <p:spPr>
          <a:xfrm>
            <a:off x="5065588" y="517125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1" name="Rounded Rectangle 30"/>
          <p:cNvSpPr/>
          <p:nvPr/>
        </p:nvSpPr>
        <p:spPr>
          <a:xfrm>
            <a:off x="6021412" y="528444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2" name="Rectangle 31"/>
          <p:cNvSpPr/>
          <p:nvPr/>
        </p:nvSpPr>
        <p:spPr>
          <a:xfrm>
            <a:off x="5543500" y="485239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/>
              <a:t>D-Star &amp; DMR Clients</a:t>
            </a:r>
            <a:endParaRPr lang="de-DE" dirty="0"/>
          </a:p>
        </p:txBody>
      </p:sp>
      <p:sp>
        <p:nvSpPr>
          <p:cNvPr id="33" name="Down Arrow 32"/>
          <p:cNvSpPr/>
          <p:nvPr/>
        </p:nvSpPr>
        <p:spPr>
          <a:xfrm>
            <a:off x="5848300" y="3572036"/>
            <a:ext cx="484632" cy="1049498"/>
          </a:xfrm>
          <a:prstGeom prst="downArrow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TextBox 33"/>
          <p:cNvSpPr txBox="1"/>
          <p:nvPr/>
        </p:nvSpPr>
        <p:spPr>
          <a:xfrm>
            <a:off x="5316728" y="2668724"/>
            <a:ext cx="1547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dirty="0" smtClean="0"/>
              <a:t>xlx_hostfile.txt</a:t>
            </a:r>
          </a:p>
          <a:p>
            <a:pPr algn="ctr"/>
            <a:r>
              <a:rPr lang="de-DE" sz="1400" dirty="0" err="1" smtClean="0"/>
              <a:t>dmr_hostfile</a:t>
            </a:r>
            <a:endParaRPr lang="de-DE" sz="1400" dirty="0"/>
          </a:p>
        </p:txBody>
      </p:sp>
      <p:sp>
        <p:nvSpPr>
          <p:cNvPr id="35" name="Footer Placeholder 34"/>
          <p:cNvSpPr>
            <a:spLocks noGrp="1"/>
          </p:cNvSpPr>
          <p:nvPr>
            <p:ph type="ftr" sz="quarter" idx="11"/>
          </p:nvPr>
        </p:nvSpPr>
        <p:spPr>
          <a:xfrm>
            <a:off x="9700742" y="6562300"/>
            <a:ext cx="2485256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:p14="http://schemas.microsoft.com/office/powerpoint/2010/main" val="420698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6" grpId="0" animBg="1"/>
      <p:bldP spid="19" grpId="0"/>
      <p:bldP spid="28" grpId="0" build="p"/>
      <p:bldP spid="29" grpId="0" animBg="1"/>
      <p:bldP spid="30" grpId="0" animBg="1"/>
      <p:bldP spid="31" grpId="0" animBg="1"/>
      <p:bldP spid="32" grpId="0" animBg="1"/>
      <p:bldP spid="33" grpId="0" animBg="1"/>
      <p:bldP spid="3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XLX Multiprotocol </a:t>
            </a:r>
            <a:r>
              <a:rPr lang="en-US" b="1"/>
              <a:t>Reflector Gateway,</a:t>
            </a:r>
            <a:r>
              <a:rPr lang="en-US" b="1" dirty="0"/>
              <a:t/>
            </a:r>
            <a:br>
              <a:rPr lang="en-US" b="1" dirty="0"/>
            </a:br>
            <a:r>
              <a:rPr lang="de-DE" b="1" dirty="0"/>
              <a:t>unsere</a:t>
            </a:r>
            <a:r>
              <a:rPr lang="en-US" b="1" dirty="0"/>
              <a:t> Vision</a:t>
            </a:r>
            <a:endParaRPr lang="en-US" dirty="0"/>
          </a:p>
        </p:txBody>
      </p:sp>
      <p:sp>
        <p:nvSpPr>
          <p:cNvPr id="8" name="7-Point Star 7"/>
          <p:cNvSpPr/>
          <p:nvPr/>
        </p:nvSpPr>
        <p:spPr>
          <a:xfrm>
            <a:off x="4716556" y="2645296"/>
            <a:ext cx="2808312" cy="2595736"/>
          </a:xfrm>
          <a:prstGeom prst="star7">
            <a:avLst/>
          </a:prstGeom>
          <a:solidFill>
            <a:schemeClr val="tx1">
              <a:lumMod val="50000"/>
            </a:schemeClr>
          </a:solidFill>
          <a:ln>
            <a:solidFill>
              <a:schemeClr val="tx1">
                <a:lumMod val="6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</a:rPr>
              <a:t>XLX</a:t>
            </a:r>
          </a:p>
          <a:p>
            <a:pPr algn="ctr"/>
            <a:r>
              <a:rPr lang="de-DE" dirty="0" err="1">
                <a:solidFill>
                  <a:schemeClr val="tx1"/>
                </a:solidFill>
              </a:rPr>
              <a:t>Multiprotocol</a:t>
            </a:r>
            <a:endParaRPr lang="de-DE" sz="1600" dirty="0">
              <a:solidFill>
                <a:schemeClr val="tx1"/>
              </a:solidFill>
            </a:endParaRPr>
          </a:p>
          <a:p>
            <a:pPr algn="ctr"/>
            <a:endParaRPr lang="de-DE" sz="1600" dirty="0">
              <a:solidFill>
                <a:schemeClr val="tx1"/>
              </a:solidFill>
            </a:endParaRPr>
          </a:p>
          <a:p>
            <a:pPr algn="ctr"/>
            <a:r>
              <a:rPr lang="de-DE" dirty="0">
                <a:solidFill>
                  <a:schemeClr val="tx1"/>
                </a:solidFill>
              </a:rPr>
              <a:t>D-Star, DMR,</a:t>
            </a:r>
          </a:p>
          <a:p>
            <a:pPr algn="ctr"/>
            <a:r>
              <a:rPr lang="de-DE" dirty="0">
                <a:solidFill>
                  <a:schemeClr val="tx1"/>
                </a:solidFill>
              </a:rPr>
              <a:t>C4FM</a:t>
            </a:r>
          </a:p>
        </p:txBody>
      </p:sp>
      <p:sp>
        <p:nvSpPr>
          <p:cNvPr id="12" name="Isosceles Triangle 11"/>
          <p:cNvSpPr/>
          <p:nvPr/>
        </p:nvSpPr>
        <p:spPr>
          <a:xfrm>
            <a:off x="2131528" y="2188096"/>
            <a:ext cx="1060704" cy="9144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4" name="Oval 13"/>
          <p:cNvSpPr/>
          <p:nvPr/>
        </p:nvSpPr>
        <p:spPr>
          <a:xfrm>
            <a:off x="1152004" y="2595736"/>
            <a:ext cx="914400" cy="914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Rounded Rectangle 14"/>
          <p:cNvSpPr/>
          <p:nvPr/>
        </p:nvSpPr>
        <p:spPr>
          <a:xfrm>
            <a:off x="2107828" y="2708920"/>
            <a:ext cx="914400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6" name="Rectangle 15"/>
          <p:cNvSpPr/>
          <p:nvPr/>
        </p:nvSpPr>
        <p:spPr>
          <a:xfrm>
            <a:off x="1629916" y="2276872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D-Star</a:t>
            </a:r>
          </a:p>
          <a:p>
            <a:pPr algn="ctr"/>
            <a:r>
              <a:rPr lang="de-DE" dirty="0"/>
              <a:t>Clients</a:t>
            </a:r>
          </a:p>
        </p:txBody>
      </p:sp>
      <p:sp>
        <p:nvSpPr>
          <p:cNvPr id="7" name="Hexagon 6"/>
          <p:cNvSpPr/>
          <p:nvPr/>
        </p:nvSpPr>
        <p:spPr>
          <a:xfrm>
            <a:off x="2854052" y="5229200"/>
            <a:ext cx="1440160" cy="1224136"/>
          </a:xfrm>
          <a:prstGeom prst="hexagon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err="1"/>
              <a:t>Hytera</a:t>
            </a:r>
            <a:endParaRPr lang="de-DE" sz="1600" dirty="0"/>
          </a:p>
          <a:p>
            <a:pPr algn="ctr"/>
            <a:r>
              <a:rPr lang="de-DE" sz="1600" dirty="0"/>
              <a:t>Motorola</a:t>
            </a:r>
          </a:p>
          <a:p>
            <a:pPr algn="ctr"/>
            <a:r>
              <a:rPr lang="de-DE" sz="1600" dirty="0" err="1"/>
              <a:t>HotSpots</a:t>
            </a:r>
            <a:endParaRPr lang="de-DE" sz="1600" dirty="0"/>
          </a:p>
        </p:txBody>
      </p:sp>
      <p:sp>
        <p:nvSpPr>
          <p:cNvPr id="17" name="Snip Diagonal Corner Rectangle 16"/>
          <p:cNvSpPr/>
          <p:nvPr/>
        </p:nvSpPr>
        <p:spPr>
          <a:xfrm>
            <a:off x="8902724" y="2275251"/>
            <a:ext cx="1296144" cy="698376"/>
          </a:xfrm>
          <a:prstGeom prst="snip2Diag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err="1"/>
              <a:t>Yaesu</a:t>
            </a:r>
            <a:endParaRPr lang="de-DE" dirty="0"/>
          </a:p>
          <a:p>
            <a:pPr algn="ctr"/>
            <a:r>
              <a:rPr lang="de-DE" dirty="0" err="1"/>
              <a:t>HotSpots</a:t>
            </a:r>
            <a:endParaRPr lang="de-DE" dirty="0"/>
          </a:p>
        </p:txBody>
      </p:sp>
      <p:sp>
        <p:nvSpPr>
          <p:cNvPr id="19" name="Regular Pentagon 18"/>
          <p:cNvSpPr/>
          <p:nvPr/>
        </p:nvSpPr>
        <p:spPr>
          <a:xfrm>
            <a:off x="9070736" y="5229200"/>
            <a:ext cx="1056124" cy="1008112"/>
          </a:xfrm>
          <a:prstGeom prst="pentagon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200" dirty="0"/>
              <a:t>Andere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3502124" y="3102496"/>
            <a:ext cx="1440160" cy="61453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4366220" y="4653136"/>
            <a:ext cx="792088" cy="7200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7246540" y="2708920"/>
            <a:ext cx="1542747" cy="9144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 flipV="1">
            <a:off x="7102524" y="4653136"/>
            <a:ext cx="1800200" cy="93610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ooter Placeholder 27"/>
          <p:cNvSpPr>
            <a:spLocks noGrp="1"/>
          </p:cNvSpPr>
          <p:nvPr>
            <p:ph type="ftr" sz="quarter" idx="11"/>
          </p:nvPr>
        </p:nvSpPr>
        <p:spPr>
          <a:xfrm>
            <a:off x="9703569" y="6581772"/>
            <a:ext cx="2485256" cy="276228"/>
          </a:xfrm>
        </p:spPr>
        <p:txBody>
          <a:bodyPr/>
          <a:lstStyle/>
          <a:p>
            <a:r>
              <a:rPr lang="nb-NO" dirty="0"/>
              <a:t>Ham Radio 2016 © Luc Engelmann - LX1IQ</a:t>
            </a:r>
          </a:p>
        </p:txBody>
      </p:sp>
    </p:spTree>
    <p:extLst>
      <p:ext uri="{BB962C8B-B14F-4D97-AF65-F5344CB8AC3E}">
        <p14:creationId xmlns:p14="http://schemas.microsoft.com/office/powerpoint/2010/main" val="462238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7868" y="116632"/>
            <a:ext cx="8692399" cy="504056"/>
          </a:xfrm>
        </p:spPr>
        <p:txBody>
          <a:bodyPr>
            <a:normAutofit fontScale="90000"/>
          </a:bodyPr>
          <a:lstStyle/>
          <a:p>
            <a:r>
              <a:rPr lang="de-DE" sz="4000" b="1" dirty="0"/>
              <a:t>Nützliche Links</a:t>
            </a:r>
            <a:r>
              <a:rPr lang="de-DE" sz="4000" b="1" dirty="0" smtClean="0"/>
              <a:t>:</a:t>
            </a:r>
            <a:endParaRPr lang="de-DE" sz="40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197868" y="764704"/>
            <a:ext cx="957706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de-DE" sz="24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Radioamateurs du Luxembourg</a:t>
            </a: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http://www.rlx.lu</a:t>
            </a: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de-DE" sz="2400" b="1" u="sng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de-DE" sz="2400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XLX </a:t>
            </a:r>
            <a:r>
              <a:rPr lang="de-DE" sz="24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Yahoo Support Gruppe </a:t>
            </a: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https://groups.yahoo.com/neo/groups/xlxd-star/info</a:t>
            </a:r>
          </a:p>
          <a:p>
            <a:pPr>
              <a:buClr>
                <a:srgbClr val="0070C0"/>
              </a:buClr>
            </a:pPr>
            <a:endParaRPr lang="de-DE" sz="2400" b="1" u="sng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de-DE" sz="2400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XLX </a:t>
            </a:r>
            <a:r>
              <a:rPr lang="de-DE" sz="24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API Server</a:t>
            </a: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http://xlxapi.rlx.lu/api.php?do=GetReflectorList</a:t>
            </a:r>
            <a:b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http://</a:t>
            </a:r>
            <a:r>
              <a:rPr lang="de-DE" sz="24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xlxapi.rlx.lu/api.php?do=GetReflectorHostname</a:t>
            </a: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http://</a:t>
            </a:r>
            <a:r>
              <a:rPr lang="de-DE" sz="24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xlxapi.rlx.lu/api.php?do=GetXLXDMRMaster</a:t>
            </a: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24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</a:t>
            </a: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://xlxapi.rlx.lu/api/exportdmr.php</a:t>
            </a:r>
            <a:endParaRPr lang="de-DE" sz="2400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de-DE" sz="2400" b="1" u="sng" dirty="0" smtClean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marL="285750" indent="-285750"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de-DE" sz="2400" b="1" u="sng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3D </a:t>
            </a:r>
            <a:r>
              <a:rPr lang="de-DE" sz="2400" b="1" u="sng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Dashboard (Beta)</a:t>
            </a: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/>
            </a:r>
            <a:b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</a:br>
            <a:r>
              <a:rPr lang="de-DE" sz="24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http://xlx.epf.lu:8080/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9703569" y="6580961"/>
            <a:ext cx="2485256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:p14="http://schemas.microsoft.com/office/powerpoint/2010/main" val="2478160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25000"/>
                    </a14:imgEffect>
                  </a14:imgLayer>
                </a14:imgProps>
              </a:ext>
            </a:extLst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5900" y="3140968"/>
            <a:ext cx="9144001" cy="1308006"/>
          </a:xfrm>
        </p:spPr>
        <p:txBody>
          <a:bodyPr>
            <a:noAutofit/>
          </a:bodyPr>
          <a:lstStyle/>
          <a:p>
            <a:pPr algn="ctr"/>
            <a:r>
              <a:rPr lang="de-DE" sz="8800" b="1" dirty="0"/>
              <a:t>Offene</a:t>
            </a:r>
            <a:r>
              <a:rPr lang="en-US" sz="8800" b="1" dirty="0"/>
              <a:t> </a:t>
            </a:r>
            <a:r>
              <a:rPr lang="de-DE" sz="8800" b="1" dirty="0"/>
              <a:t>Diskussion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694812" y="6581772"/>
            <a:ext cx="2494013" cy="276228"/>
          </a:xfrm>
        </p:spPr>
        <p:txBody>
          <a:bodyPr/>
          <a:lstStyle/>
          <a:p>
            <a:r>
              <a:rPr lang="nb-NO" dirty="0"/>
              <a:t>Ham Radio </a:t>
            </a:r>
            <a:r>
              <a:rPr lang="nb-NO" dirty="0" smtClean="0"/>
              <a:t>2017 </a:t>
            </a:r>
            <a:r>
              <a:rPr lang="nb-NO" dirty="0"/>
              <a:t>© Luc Engelmann - LX1IQ</a:t>
            </a:r>
          </a:p>
        </p:txBody>
      </p:sp>
    </p:spTree>
    <p:extLst>
      <p:ext uri="{BB962C8B-B14F-4D97-AF65-F5344CB8AC3E}">
        <p14:creationId xmlns:p14="http://schemas.microsoft.com/office/powerpoint/2010/main" val="2590506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</p:tagLst>
</file>

<file path=ppt/theme/theme1.xml><?xml version="1.0" encoding="utf-8"?>
<a:theme xmlns:a="http://schemas.openxmlformats.org/drawingml/2006/main" name="Digital Blue Tunnel 16x9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Digital Blue Tunnel">
      <a:dk1>
        <a:srgbClr val="000000"/>
      </a:dk1>
      <a:lt1>
        <a:sysClr val="window" lastClr="FFFFFF"/>
      </a:lt1>
      <a:dk2>
        <a:srgbClr val="001027"/>
      </a:dk2>
      <a:lt2>
        <a:srgbClr val="C1EBF7"/>
      </a:lt2>
      <a:accent1>
        <a:srgbClr val="56C5FF"/>
      </a:accent1>
      <a:accent2>
        <a:srgbClr val="4BB836"/>
      </a:accent2>
      <a:accent3>
        <a:srgbClr val="F8B004"/>
      </a:accent3>
      <a:accent4>
        <a:srgbClr val="972ACD"/>
      </a:accent4>
      <a:accent5>
        <a:srgbClr val="F86E24"/>
      </a:accent5>
      <a:accent6>
        <a:srgbClr val="DB30C7"/>
      </a:accent6>
      <a:hlink>
        <a:srgbClr val="F8B004"/>
      </a:hlink>
      <a:folHlink>
        <a:srgbClr val="969696"/>
      </a:folHlink>
    </a:clrScheme>
    <a:fontScheme name="Corbel">
      <a:maj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74228E6B-D70C-44BB-A81F-A245495F612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Business digital blue tunnel presentation (widescreen)</Template>
  <TotalTime>0</TotalTime>
  <Words>629</Words>
  <Application>Microsoft Office PowerPoint</Application>
  <PresentationFormat>Custom</PresentationFormat>
  <Paragraphs>176</Paragraphs>
  <Slides>14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Corbel</vt:lpstr>
      <vt:lpstr>Digital Blue Tunnel 16x9</vt:lpstr>
      <vt:lpstr>XLX Multiprotocol</vt:lpstr>
      <vt:lpstr>Die Kernpunkte  des XLX Multiprotocol Reflector Gateways</vt:lpstr>
      <vt:lpstr>PowerPoint Presentation</vt:lpstr>
      <vt:lpstr> Motivation Warum noch ein Reflector System ?</vt:lpstr>
      <vt:lpstr>PowerPoint Presentation</vt:lpstr>
      <vt:lpstr> Ziel des Projekts</vt:lpstr>
      <vt:lpstr>PowerPoint Presentation</vt:lpstr>
      <vt:lpstr>Die Funktionsweise  des XLX Multiprotocol Reflector  Gateways</vt:lpstr>
      <vt:lpstr>Die Funktionsweise  der DMR Implementierung Keep it simple !!</vt:lpstr>
      <vt:lpstr>Die Funktionsweise  der live Transcodierung zwischen den beiden Codecs  AMBE2 (D-Star) und AMBE2+ (DMR,C4FM usw..)  und den verschiedenen Protokollen</vt:lpstr>
      <vt:lpstr>DER XLX API Server</vt:lpstr>
      <vt:lpstr>XLX Multiprotocol Reflector Gateway, unsere Vision</vt:lpstr>
      <vt:lpstr>Nützliche Links:</vt:lpstr>
      <vt:lpstr>Offene Diskussion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2016-05-26T07:15:08Z</dcterms:created>
  <dcterms:modified xsi:type="dcterms:W3CDTF">2017-06-30T12:01:38Z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TC028952619991</vt:lpwstr>
  </property>
</Properties>
</file>